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3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B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70BF0-F5CE-4800-B786-34BC1BE3CC75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4D59D156-282F-4E4F-87D2-AB0F57F18E7D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Energy Management</a:t>
          </a:r>
          <a:endParaRPr lang="en-IN" sz="1400" dirty="0">
            <a:solidFill>
              <a:schemeClr val="bg1"/>
            </a:solidFill>
          </a:endParaRPr>
        </a:p>
      </dgm:t>
    </dgm:pt>
    <dgm:pt modelId="{DE3DD63F-17C2-4373-9AAC-5D9701A5B5EB}" type="parTrans" cxnId="{338DAA31-B238-4AD9-B5E6-DAAFC7400B84}">
      <dgm:prSet/>
      <dgm:spPr/>
      <dgm:t>
        <a:bodyPr/>
        <a:lstStyle/>
        <a:p>
          <a:endParaRPr lang="en-IN"/>
        </a:p>
      </dgm:t>
    </dgm:pt>
    <dgm:pt modelId="{0FD75DFC-0830-4B9D-A869-80856830143B}" type="sibTrans" cxnId="{338DAA31-B238-4AD9-B5E6-DAAFC7400B84}">
      <dgm:prSet/>
      <dgm:spPr/>
      <dgm:t>
        <a:bodyPr/>
        <a:lstStyle/>
        <a:p>
          <a:endParaRPr lang="en-IN"/>
        </a:p>
      </dgm:t>
    </dgm:pt>
    <dgm:pt modelId="{99D834E7-894D-4AC9-B918-53E66056070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Indoor air quality</a:t>
          </a:r>
          <a:endParaRPr lang="en-IN" sz="1400" dirty="0">
            <a:solidFill>
              <a:schemeClr val="bg1"/>
            </a:solidFill>
          </a:endParaRPr>
        </a:p>
      </dgm:t>
    </dgm:pt>
    <dgm:pt modelId="{FDC6F6E8-F18D-4252-9B69-9E963792A991}" type="parTrans" cxnId="{D1358682-C126-476F-9F6F-47519311418B}">
      <dgm:prSet/>
      <dgm:spPr/>
      <dgm:t>
        <a:bodyPr/>
        <a:lstStyle/>
        <a:p>
          <a:endParaRPr lang="en-IN"/>
        </a:p>
      </dgm:t>
    </dgm:pt>
    <dgm:pt modelId="{E23D4256-4101-4CA2-B6CE-8687DC2B9D03}" type="sibTrans" cxnId="{D1358682-C126-476F-9F6F-47519311418B}">
      <dgm:prSet/>
      <dgm:spPr/>
      <dgm:t>
        <a:bodyPr/>
        <a:lstStyle/>
        <a:p>
          <a:endParaRPr lang="en-IN"/>
        </a:p>
      </dgm:t>
    </dgm:pt>
    <dgm:pt modelId="{25B9D707-10FE-43B3-8C9B-5271ED8B917F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Comfort</a:t>
          </a:r>
          <a:endParaRPr lang="en-IN" sz="1400" dirty="0">
            <a:solidFill>
              <a:schemeClr val="bg1"/>
            </a:solidFill>
          </a:endParaRPr>
        </a:p>
      </dgm:t>
    </dgm:pt>
    <dgm:pt modelId="{8AE06A76-EED5-47E6-9456-6894EBDB1C2E}" type="sibTrans" cxnId="{CCE9D8BA-0543-4B95-9768-761E8D354F5F}">
      <dgm:prSet/>
      <dgm:spPr/>
      <dgm:t>
        <a:bodyPr/>
        <a:lstStyle/>
        <a:p>
          <a:endParaRPr lang="en-IN"/>
        </a:p>
      </dgm:t>
    </dgm:pt>
    <dgm:pt modelId="{B4DBA3F0-32D6-429F-9131-7318DBDD0713}" type="parTrans" cxnId="{CCE9D8BA-0543-4B95-9768-761E8D354F5F}">
      <dgm:prSet/>
      <dgm:spPr/>
      <dgm:t>
        <a:bodyPr/>
        <a:lstStyle/>
        <a:p>
          <a:endParaRPr lang="en-IN"/>
        </a:p>
      </dgm:t>
    </dgm:pt>
    <dgm:pt modelId="{54D1C7E5-1F74-40BF-9E83-5358B05B1BCC}" type="pres">
      <dgm:prSet presAssocID="{2E470BF0-F5CE-4800-B786-34BC1BE3CC7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4F258FB-FEE4-42CF-AFEA-D066FA5C085C}" type="pres">
      <dgm:prSet presAssocID="{99D834E7-894D-4AC9-B918-53E660560706}" presName="Accent3" presStyleCnt="0"/>
      <dgm:spPr/>
    </dgm:pt>
    <dgm:pt modelId="{FF43CAA2-A5A3-44BC-A05B-0D52ABA1A743}" type="pres">
      <dgm:prSet presAssocID="{99D834E7-894D-4AC9-B918-53E660560706}" presName="Accent" presStyleLbl="node1" presStyleIdx="0" presStyleCnt="3"/>
      <dgm:spPr/>
    </dgm:pt>
    <dgm:pt modelId="{099A5649-A7EC-4206-9886-45D6FA7D0BC9}" type="pres">
      <dgm:prSet presAssocID="{99D834E7-894D-4AC9-B918-53E660560706}" presName="ParentBackground3" presStyleCnt="0"/>
      <dgm:spPr/>
    </dgm:pt>
    <dgm:pt modelId="{FD3D1211-5BC5-438E-AC16-699F972A98BC}" type="pres">
      <dgm:prSet presAssocID="{99D834E7-894D-4AC9-B918-53E660560706}" presName="ParentBackground" presStyleLbl="fgAcc1" presStyleIdx="0" presStyleCnt="3"/>
      <dgm:spPr/>
    </dgm:pt>
    <dgm:pt modelId="{FA530405-4FDA-4373-9BF9-D68491129D09}" type="pres">
      <dgm:prSet presAssocID="{99D834E7-894D-4AC9-B918-53E66056070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B87D4C-07A4-41D9-9B11-2F6294C52B01}" type="pres">
      <dgm:prSet presAssocID="{25B9D707-10FE-43B3-8C9B-5271ED8B917F}" presName="Accent2" presStyleCnt="0"/>
      <dgm:spPr/>
    </dgm:pt>
    <dgm:pt modelId="{6D2540DB-BA95-4FD4-92FF-3A63807677E3}" type="pres">
      <dgm:prSet presAssocID="{25B9D707-10FE-43B3-8C9B-5271ED8B917F}" presName="Accent" presStyleLbl="node1" presStyleIdx="1" presStyleCnt="3"/>
      <dgm:spPr/>
    </dgm:pt>
    <dgm:pt modelId="{FB703CAA-619C-4333-A970-392ED151223A}" type="pres">
      <dgm:prSet presAssocID="{25B9D707-10FE-43B3-8C9B-5271ED8B917F}" presName="ParentBackground2" presStyleCnt="0"/>
      <dgm:spPr/>
    </dgm:pt>
    <dgm:pt modelId="{23CA4B38-9A72-4C47-B404-F8A1BD9C5C8E}" type="pres">
      <dgm:prSet presAssocID="{25B9D707-10FE-43B3-8C9B-5271ED8B917F}" presName="ParentBackground" presStyleLbl="fgAcc1" presStyleIdx="1" presStyleCnt="3"/>
      <dgm:spPr/>
    </dgm:pt>
    <dgm:pt modelId="{45DE9090-1A02-462A-9EEA-D58D4F95E9A1}" type="pres">
      <dgm:prSet presAssocID="{25B9D707-10FE-43B3-8C9B-5271ED8B917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4D7316-6A4E-4B89-ACBF-25C63A3B2F55}" type="pres">
      <dgm:prSet presAssocID="{4D59D156-282F-4E4F-87D2-AB0F57F18E7D}" presName="Accent1" presStyleCnt="0"/>
      <dgm:spPr/>
    </dgm:pt>
    <dgm:pt modelId="{C4B45C0D-8FDB-4592-A0D8-6B6EB6AABAE1}" type="pres">
      <dgm:prSet presAssocID="{4D59D156-282F-4E4F-87D2-AB0F57F18E7D}" presName="Accent" presStyleLbl="node1" presStyleIdx="2" presStyleCnt="3"/>
      <dgm:spPr/>
    </dgm:pt>
    <dgm:pt modelId="{F2F47681-971A-40B5-91A9-77675640012E}" type="pres">
      <dgm:prSet presAssocID="{4D59D156-282F-4E4F-87D2-AB0F57F18E7D}" presName="ParentBackground1" presStyleCnt="0"/>
      <dgm:spPr/>
    </dgm:pt>
    <dgm:pt modelId="{6BD4C308-B86E-438A-966B-0D17F4EE7FF1}" type="pres">
      <dgm:prSet presAssocID="{4D59D156-282F-4E4F-87D2-AB0F57F18E7D}" presName="ParentBackground" presStyleLbl="fgAcc1" presStyleIdx="2" presStyleCnt="3"/>
      <dgm:spPr/>
    </dgm:pt>
    <dgm:pt modelId="{E580BCFF-ADFF-40C3-8420-64368A6066BC}" type="pres">
      <dgm:prSet presAssocID="{4D59D156-282F-4E4F-87D2-AB0F57F18E7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82D1408-5A4E-432D-AC20-A1B0A10C440A}" type="presOf" srcId="{2E470BF0-F5CE-4800-B786-34BC1BE3CC75}" destId="{54D1C7E5-1F74-40BF-9E83-5358B05B1BCC}" srcOrd="0" destOrd="0" presId="urn:microsoft.com/office/officeart/2011/layout/CircleProcess"/>
    <dgm:cxn modelId="{338DAA31-B238-4AD9-B5E6-DAAFC7400B84}" srcId="{2E470BF0-F5CE-4800-B786-34BC1BE3CC75}" destId="{4D59D156-282F-4E4F-87D2-AB0F57F18E7D}" srcOrd="0" destOrd="0" parTransId="{DE3DD63F-17C2-4373-9AAC-5D9701A5B5EB}" sibTransId="{0FD75DFC-0830-4B9D-A869-80856830143B}"/>
    <dgm:cxn modelId="{F5D60A66-39CD-49B3-B970-D953C1BBE9FA}" type="presOf" srcId="{25B9D707-10FE-43B3-8C9B-5271ED8B917F}" destId="{45DE9090-1A02-462A-9EEA-D58D4F95E9A1}" srcOrd="1" destOrd="0" presId="urn:microsoft.com/office/officeart/2011/layout/CircleProcess"/>
    <dgm:cxn modelId="{11AB8473-6488-4C3D-9563-96204D788C47}" type="presOf" srcId="{99D834E7-894D-4AC9-B918-53E660560706}" destId="{FA530405-4FDA-4373-9BF9-D68491129D09}" srcOrd="1" destOrd="0" presId="urn:microsoft.com/office/officeart/2011/layout/CircleProcess"/>
    <dgm:cxn modelId="{24CD9480-45BE-47C0-A02A-F564F841E4C6}" type="presOf" srcId="{25B9D707-10FE-43B3-8C9B-5271ED8B917F}" destId="{23CA4B38-9A72-4C47-B404-F8A1BD9C5C8E}" srcOrd="0" destOrd="0" presId="urn:microsoft.com/office/officeart/2011/layout/CircleProcess"/>
    <dgm:cxn modelId="{D1358682-C126-476F-9F6F-47519311418B}" srcId="{2E470BF0-F5CE-4800-B786-34BC1BE3CC75}" destId="{99D834E7-894D-4AC9-B918-53E660560706}" srcOrd="2" destOrd="0" parTransId="{FDC6F6E8-F18D-4252-9B69-9E963792A991}" sibTransId="{E23D4256-4101-4CA2-B6CE-8687DC2B9D03}"/>
    <dgm:cxn modelId="{1C748B9B-BA31-4997-8F63-3B83BF1694CC}" type="presOf" srcId="{99D834E7-894D-4AC9-B918-53E660560706}" destId="{FD3D1211-5BC5-438E-AC16-699F972A98BC}" srcOrd="0" destOrd="0" presId="urn:microsoft.com/office/officeart/2011/layout/CircleProcess"/>
    <dgm:cxn modelId="{CCE9D8BA-0543-4B95-9768-761E8D354F5F}" srcId="{2E470BF0-F5CE-4800-B786-34BC1BE3CC75}" destId="{25B9D707-10FE-43B3-8C9B-5271ED8B917F}" srcOrd="1" destOrd="0" parTransId="{B4DBA3F0-32D6-429F-9131-7318DBDD0713}" sibTransId="{8AE06A76-EED5-47E6-9456-6894EBDB1C2E}"/>
    <dgm:cxn modelId="{6AF6FFD7-232C-4E27-952C-813E7E8AB572}" type="presOf" srcId="{4D59D156-282F-4E4F-87D2-AB0F57F18E7D}" destId="{E580BCFF-ADFF-40C3-8420-64368A6066BC}" srcOrd="1" destOrd="0" presId="urn:microsoft.com/office/officeart/2011/layout/CircleProcess"/>
    <dgm:cxn modelId="{61964BEA-FB59-4F47-8A3E-38F477A6399A}" type="presOf" srcId="{4D59D156-282F-4E4F-87D2-AB0F57F18E7D}" destId="{6BD4C308-B86E-438A-966B-0D17F4EE7FF1}" srcOrd="0" destOrd="0" presId="urn:microsoft.com/office/officeart/2011/layout/CircleProcess"/>
    <dgm:cxn modelId="{8C8A18A0-3D03-4505-BC6B-67738C0640C5}" type="presParOf" srcId="{54D1C7E5-1F74-40BF-9E83-5358B05B1BCC}" destId="{44F258FB-FEE4-42CF-AFEA-D066FA5C085C}" srcOrd="0" destOrd="0" presId="urn:microsoft.com/office/officeart/2011/layout/CircleProcess"/>
    <dgm:cxn modelId="{519ACF9D-673B-4270-811C-FDC1D3269158}" type="presParOf" srcId="{44F258FB-FEE4-42CF-AFEA-D066FA5C085C}" destId="{FF43CAA2-A5A3-44BC-A05B-0D52ABA1A743}" srcOrd="0" destOrd="0" presId="urn:microsoft.com/office/officeart/2011/layout/CircleProcess"/>
    <dgm:cxn modelId="{F88344C9-52E2-457F-B835-56878073E31D}" type="presParOf" srcId="{54D1C7E5-1F74-40BF-9E83-5358B05B1BCC}" destId="{099A5649-A7EC-4206-9886-45D6FA7D0BC9}" srcOrd="1" destOrd="0" presId="urn:microsoft.com/office/officeart/2011/layout/CircleProcess"/>
    <dgm:cxn modelId="{8F2A586A-B5D7-4768-9884-D76B508EA605}" type="presParOf" srcId="{099A5649-A7EC-4206-9886-45D6FA7D0BC9}" destId="{FD3D1211-5BC5-438E-AC16-699F972A98BC}" srcOrd="0" destOrd="0" presId="urn:microsoft.com/office/officeart/2011/layout/CircleProcess"/>
    <dgm:cxn modelId="{629037AA-FDDB-4AA1-8539-04A87902BBF5}" type="presParOf" srcId="{54D1C7E5-1F74-40BF-9E83-5358B05B1BCC}" destId="{FA530405-4FDA-4373-9BF9-D68491129D09}" srcOrd="2" destOrd="0" presId="urn:microsoft.com/office/officeart/2011/layout/CircleProcess"/>
    <dgm:cxn modelId="{1BB6F76A-08CC-46FA-9A6C-CBC7ABE42FE7}" type="presParOf" srcId="{54D1C7E5-1F74-40BF-9E83-5358B05B1BCC}" destId="{50B87D4C-07A4-41D9-9B11-2F6294C52B01}" srcOrd="3" destOrd="0" presId="urn:microsoft.com/office/officeart/2011/layout/CircleProcess"/>
    <dgm:cxn modelId="{6395B0CB-8F13-4C3F-B129-16750A8B6A7A}" type="presParOf" srcId="{50B87D4C-07A4-41D9-9B11-2F6294C52B01}" destId="{6D2540DB-BA95-4FD4-92FF-3A63807677E3}" srcOrd="0" destOrd="0" presId="urn:microsoft.com/office/officeart/2011/layout/CircleProcess"/>
    <dgm:cxn modelId="{FCE54A87-D818-483C-B4D6-950C9A44A3A0}" type="presParOf" srcId="{54D1C7E5-1F74-40BF-9E83-5358B05B1BCC}" destId="{FB703CAA-619C-4333-A970-392ED151223A}" srcOrd="4" destOrd="0" presId="urn:microsoft.com/office/officeart/2011/layout/CircleProcess"/>
    <dgm:cxn modelId="{3E5FB4E2-1F9F-4427-8C6C-C360964F589A}" type="presParOf" srcId="{FB703CAA-619C-4333-A970-392ED151223A}" destId="{23CA4B38-9A72-4C47-B404-F8A1BD9C5C8E}" srcOrd="0" destOrd="0" presId="urn:microsoft.com/office/officeart/2011/layout/CircleProcess"/>
    <dgm:cxn modelId="{EAC25781-F84A-4762-85DF-794E7848BB9E}" type="presParOf" srcId="{54D1C7E5-1F74-40BF-9E83-5358B05B1BCC}" destId="{45DE9090-1A02-462A-9EEA-D58D4F95E9A1}" srcOrd="5" destOrd="0" presId="urn:microsoft.com/office/officeart/2011/layout/CircleProcess"/>
    <dgm:cxn modelId="{01203BD3-5664-49F7-AAE0-3964286AC300}" type="presParOf" srcId="{54D1C7E5-1F74-40BF-9E83-5358B05B1BCC}" destId="{504D7316-6A4E-4B89-ACBF-25C63A3B2F55}" srcOrd="6" destOrd="0" presId="urn:microsoft.com/office/officeart/2011/layout/CircleProcess"/>
    <dgm:cxn modelId="{306F920A-1896-4306-9D9E-B4C24DF05C97}" type="presParOf" srcId="{504D7316-6A4E-4B89-ACBF-25C63A3B2F55}" destId="{C4B45C0D-8FDB-4592-A0D8-6B6EB6AABAE1}" srcOrd="0" destOrd="0" presId="urn:microsoft.com/office/officeart/2011/layout/CircleProcess"/>
    <dgm:cxn modelId="{16E8015C-4234-4810-ACE7-838E9C217E90}" type="presParOf" srcId="{54D1C7E5-1F74-40BF-9E83-5358B05B1BCC}" destId="{F2F47681-971A-40B5-91A9-77675640012E}" srcOrd="7" destOrd="0" presId="urn:microsoft.com/office/officeart/2011/layout/CircleProcess"/>
    <dgm:cxn modelId="{6E3AEDC2-8796-44AE-A793-6988AED58830}" type="presParOf" srcId="{F2F47681-971A-40B5-91A9-77675640012E}" destId="{6BD4C308-B86E-438A-966B-0D17F4EE7FF1}" srcOrd="0" destOrd="0" presId="urn:microsoft.com/office/officeart/2011/layout/CircleProcess"/>
    <dgm:cxn modelId="{65B9E94B-4A1D-4E0F-AA13-BF6EB6E56053}" type="presParOf" srcId="{54D1C7E5-1F74-40BF-9E83-5358B05B1BCC}" destId="{E580BCFF-ADFF-40C3-8420-64368A6066B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47764-51DB-49D2-9848-B60A3DBDB88B}" type="doc">
      <dgm:prSet loTypeId="urn:microsoft.com/office/officeart/2011/layout/Circle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222BED6A-F43E-4F61-A373-661984283F3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Water management</a:t>
          </a:r>
          <a:endParaRPr lang="en-IN" sz="1400" dirty="0">
            <a:solidFill>
              <a:schemeClr val="bg1"/>
            </a:solidFill>
          </a:endParaRPr>
        </a:p>
      </dgm:t>
    </dgm:pt>
    <dgm:pt modelId="{71464532-C38C-4909-A9C1-4B8C2AA38FE8}" type="parTrans" cxnId="{803A7891-6E9E-45AF-AAF5-4CFDF662C0E5}">
      <dgm:prSet/>
      <dgm:spPr/>
      <dgm:t>
        <a:bodyPr/>
        <a:lstStyle/>
        <a:p>
          <a:endParaRPr lang="en-IN"/>
        </a:p>
      </dgm:t>
    </dgm:pt>
    <dgm:pt modelId="{A8CA4004-2A17-4837-B9B7-65838CBDBB26}" type="sibTrans" cxnId="{803A7891-6E9E-45AF-AAF5-4CFDF662C0E5}">
      <dgm:prSet/>
      <dgm:spPr/>
      <dgm:t>
        <a:bodyPr/>
        <a:lstStyle/>
        <a:p>
          <a:endParaRPr lang="en-IN"/>
        </a:p>
      </dgm:t>
    </dgm:pt>
    <dgm:pt modelId="{7F742E75-98F3-4C5E-B660-6A9248572F96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Wellbeing and social aspect</a:t>
          </a:r>
          <a:endParaRPr lang="en-IN" sz="1400" dirty="0">
            <a:solidFill>
              <a:schemeClr val="bg1"/>
            </a:solidFill>
          </a:endParaRPr>
        </a:p>
      </dgm:t>
    </dgm:pt>
    <dgm:pt modelId="{EFD6CA43-90BD-4BFE-A3C2-DD17219CC3EA}" type="sibTrans" cxnId="{7D1CABCF-4991-4D48-B8B7-ACBA8D3B814B}">
      <dgm:prSet/>
      <dgm:spPr/>
      <dgm:t>
        <a:bodyPr/>
        <a:lstStyle/>
        <a:p>
          <a:endParaRPr lang="en-IN"/>
        </a:p>
      </dgm:t>
    </dgm:pt>
    <dgm:pt modelId="{5DBB9DCE-5495-436E-A98D-CFE6FCEDDC54}" type="parTrans" cxnId="{7D1CABCF-4991-4D48-B8B7-ACBA8D3B814B}">
      <dgm:prSet/>
      <dgm:spPr/>
      <dgm:t>
        <a:bodyPr/>
        <a:lstStyle/>
        <a:p>
          <a:endParaRPr lang="en-IN"/>
        </a:p>
      </dgm:t>
    </dgm:pt>
    <dgm:pt modelId="{333561A6-A15E-4DFA-B3B7-77A47FB41262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Solid waste management</a:t>
          </a:r>
          <a:endParaRPr lang="en-IN" sz="1400" dirty="0">
            <a:solidFill>
              <a:schemeClr val="bg1"/>
            </a:solidFill>
          </a:endParaRPr>
        </a:p>
      </dgm:t>
    </dgm:pt>
    <dgm:pt modelId="{38B35A7F-B99A-4E25-BAD6-DD7FAEE94535}" type="parTrans" cxnId="{B734B3B3-FDA8-4EFE-95E6-1FD8092A73D2}">
      <dgm:prSet/>
      <dgm:spPr/>
      <dgm:t>
        <a:bodyPr/>
        <a:lstStyle/>
        <a:p>
          <a:endParaRPr lang="en-IN"/>
        </a:p>
      </dgm:t>
    </dgm:pt>
    <dgm:pt modelId="{D086DE76-A44D-4AD5-A8B5-CCC23AEED945}" type="sibTrans" cxnId="{B734B3B3-FDA8-4EFE-95E6-1FD8092A73D2}">
      <dgm:prSet/>
      <dgm:spPr/>
      <dgm:t>
        <a:bodyPr/>
        <a:lstStyle/>
        <a:p>
          <a:endParaRPr lang="en-IN"/>
        </a:p>
      </dgm:t>
    </dgm:pt>
    <dgm:pt modelId="{F2BC4B6F-51F9-459B-826C-ECB059960A94}" type="pres">
      <dgm:prSet presAssocID="{24447764-51DB-49D2-9848-B60A3DBDB88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0712F8D-7B9A-47C5-81DA-D45A26D793C1}" type="pres">
      <dgm:prSet presAssocID="{7F742E75-98F3-4C5E-B660-6A9248572F96}" presName="Accent3" presStyleCnt="0"/>
      <dgm:spPr/>
    </dgm:pt>
    <dgm:pt modelId="{E2EDB6BD-D70F-47AA-BC02-1EAC63FAFA3E}" type="pres">
      <dgm:prSet presAssocID="{7F742E75-98F3-4C5E-B660-6A9248572F96}" presName="Accent" presStyleLbl="node1" presStyleIdx="0" presStyleCnt="3" custLinFactNeighborX="18633" custLinFactNeighborY="-9"/>
      <dgm:spPr/>
    </dgm:pt>
    <dgm:pt modelId="{9DC410B8-9AC1-467A-A6B8-0EAE30C6CD21}" type="pres">
      <dgm:prSet presAssocID="{7F742E75-98F3-4C5E-B660-6A9248572F96}" presName="ParentBackground3" presStyleCnt="0"/>
      <dgm:spPr/>
    </dgm:pt>
    <dgm:pt modelId="{F97FAC7C-0EDC-422A-B5D3-DC0CC003EC32}" type="pres">
      <dgm:prSet presAssocID="{7F742E75-98F3-4C5E-B660-6A9248572F96}" presName="ParentBackground" presStyleLbl="fgAcc1" presStyleIdx="0" presStyleCnt="3"/>
      <dgm:spPr/>
    </dgm:pt>
    <dgm:pt modelId="{47A77B23-6A31-4A8E-A1B9-72C04BE744DC}" type="pres">
      <dgm:prSet presAssocID="{7F742E75-98F3-4C5E-B660-6A9248572F9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09273B9-4245-43D3-8926-3DCF0FC2C8AD}" type="pres">
      <dgm:prSet presAssocID="{333561A6-A15E-4DFA-B3B7-77A47FB41262}" presName="Accent2" presStyleCnt="0"/>
      <dgm:spPr/>
    </dgm:pt>
    <dgm:pt modelId="{B5A6D184-B9D1-4B9B-BF5A-A096FF35B3B3}" type="pres">
      <dgm:prSet presAssocID="{333561A6-A15E-4DFA-B3B7-77A47FB41262}" presName="Accent" presStyleLbl="node1" presStyleIdx="1" presStyleCnt="3"/>
      <dgm:spPr/>
    </dgm:pt>
    <dgm:pt modelId="{7AEC6C2E-926A-4C38-A32E-4F05AFEF421A}" type="pres">
      <dgm:prSet presAssocID="{333561A6-A15E-4DFA-B3B7-77A47FB41262}" presName="ParentBackground2" presStyleCnt="0"/>
      <dgm:spPr/>
    </dgm:pt>
    <dgm:pt modelId="{793B2DB0-2CEC-4142-96B3-525D4A477482}" type="pres">
      <dgm:prSet presAssocID="{333561A6-A15E-4DFA-B3B7-77A47FB41262}" presName="ParentBackground" presStyleLbl="fgAcc1" presStyleIdx="1" presStyleCnt="3"/>
      <dgm:spPr/>
    </dgm:pt>
    <dgm:pt modelId="{E09C416D-C49A-448C-B1E6-185F2EC1078E}" type="pres">
      <dgm:prSet presAssocID="{333561A6-A15E-4DFA-B3B7-77A47FB4126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AFD2FCF-FDBD-4F8A-9259-8126F8D0D7BD}" type="pres">
      <dgm:prSet presAssocID="{222BED6A-F43E-4F61-A373-661984283F36}" presName="Accent1" presStyleCnt="0"/>
      <dgm:spPr/>
    </dgm:pt>
    <dgm:pt modelId="{A072220D-EE61-4994-A4AB-F68CE8D7094B}" type="pres">
      <dgm:prSet presAssocID="{222BED6A-F43E-4F61-A373-661984283F36}" presName="Accent" presStyleLbl="node1" presStyleIdx="2" presStyleCnt="3"/>
      <dgm:spPr/>
    </dgm:pt>
    <dgm:pt modelId="{8D2307CA-987E-4403-9C26-A7AAF8FA60D9}" type="pres">
      <dgm:prSet presAssocID="{222BED6A-F43E-4F61-A373-661984283F36}" presName="ParentBackground1" presStyleCnt="0"/>
      <dgm:spPr/>
    </dgm:pt>
    <dgm:pt modelId="{8ED56860-68E5-4912-8D81-60ABAEA1EE09}" type="pres">
      <dgm:prSet presAssocID="{222BED6A-F43E-4F61-A373-661984283F36}" presName="ParentBackground" presStyleLbl="fgAcc1" presStyleIdx="2" presStyleCnt="3"/>
      <dgm:spPr/>
    </dgm:pt>
    <dgm:pt modelId="{B41B1AC7-B986-45F7-B679-A8C9FF156321}" type="pres">
      <dgm:prSet presAssocID="{222BED6A-F43E-4F61-A373-661984283F3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3120402-0809-474E-A6A6-982AC245A6CF}" type="presOf" srcId="{7F742E75-98F3-4C5E-B660-6A9248572F96}" destId="{F97FAC7C-0EDC-422A-B5D3-DC0CC003EC32}" srcOrd="0" destOrd="0" presId="urn:microsoft.com/office/officeart/2011/layout/CircleProcess"/>
    <dgm:cxn modelId="{889B2E5B-EC98-4CBA-A528-F40B2D52CC85}" type="presOf" srcId="{333561A6-A15E-4DFA-B3B7-77A47FB41262}" destId="{793B2DB0-2CEC-4142-96B3-525D4A477482}" srcOrd="0" destOrd="0" presId="urn:microsoft.com/office/officeart/2011/layout/CircleProcess"/>
    <dgm:cxn modelId="{ACBF4764-73D6-4B4E-A479-FB12F6824FD4}" type="presOf" srcId="{7F742E75-98F3-4C5E-B660-6A9248572F96}" destId="{47A77B23-6A31-4A8E-A1B9-72C04BE744DC}" srcOrd="1" destOrd="0" presId="urn:microsoft.com/office/officeart/2011/layout/CircleProcess"/>
    <dgm:cxn modelId="{2A1AD356-1623-4C93-BE4D-B96794C2D79B}" type="presOf" srcId="{24447764-51DB-49D2-9848-B60A3DBDB88B}" destId="{F2BC4B6F-51F9-459B-826C-ECB059960A94}" srcOrd="0" destOrd="0" presId="urn:microsoft.com/office/officeart/2011/layout/CircleProcess"/>
    <dgm:cxn modelId="{91D4038C-1721-442D-A2B2-C5598BD6152C}" type="presOf" srcId="{333561A6-A15E-4DFA-B3B7-77A47FB41262}" destId="{E09C416D-C49A-448C-B1E6-185F2EC1078E}" srcOrd="1" destOrd="0" presId="urn:microsoft.com/office/officeart/2011/layout/CircleProcess"/>
    <dgm:cxn modelId="{803A7891-6E9E-45AF-AAF5-4CFDF662C0E5}" srcId="{24447764-51DB-49D2-9848-B60A3DBDB88B}" destId="{222BED6A-F43E-4F61-A373-661984283F36}" srcOrd="0" destOrd="0" parTransId="{71464532-C38C-4909-A9C1-4B8C2AA38FE8}" sibTransId="{A8CA4004-2A17-4837-B9B7-65838CBDBB26}"/>
    <dgm:cxn modelId="{C8F26F9D-BA00-47BB-A113-CB5CBA5EA4A0}" type="presOf" srcId="{222BED6A-F43E-4F61-A373-661984283F36}" destId="{B41B1AC7-B986-45F7-B679-A8C9FF156321}" srcOrd="1" destOrd="0" presId="urn:microsoft.com/office/officeart/2011/layout/CircleProcess"/>
    <dgm:cxn modelId="{B734B3B3-FDA8-4EFE-95E6-1FD8092A73D2}" srcId="{24447764-51DB-49D2-9848-B60A3DBDB88B}" destId="{333561A6-A15E-4DFA-B3B7-77A47FB41262}" srcOrd="1" destOrd="0" parTransId="{38B35A7F-B99A-4E25-BAD6-DD7FAEE94535}" sibTransId="{D086DE76-A44D-4AD5-A8B5-CCC23AEED945}"/>
    <dgm:cxn modelId="{7D1CABCF-4991-4D48-B8B7-ACBA8D3B814B}" srcId="{24447764-51DB-49D2-9848-B60A3DBDB88B}" destId="{7F742E75-98F3-4C5E-B660-6A9248572F96}" srcOrd="2" destOrd="0" parTransId="{5DBB9DCE-5495-436E-A98D-CFE6FCEDDC54}" sibTransId="{EFD6CA43-90BD-4BFE-A3C2-DD17219CC3EA}"/>
    <dgm:cxn modelId="{F79501E9-41DF-4AE7-A3B7-73CE2B237BA9}" type="presOf" srcId="{222BED6A-F43E-4F61-A373-661984283F36}" destId="{8ED56860-68E5-4912-8D81-60ABAEA1EE09}" srcOrd="0" destOrd="0" presId="urn:microsoft.com/office/officeart/2011/layout/CircleProcess"/>
    <dgm:cxn modelId="{751BAC48-8DD9-4A33-AA90-F19F7F5044C6}" type="presParOf" srcId="{F2BC4B6F-51F9-459B-826C-ECB059960A94}" destId="{E0712F8D-7B9A-47C5-81DA-D45A26D793C1}" srcOrd="0" destOrd="0" presId="urn:microsoft.com/office/officeart/2011/layout/CircleProcess"/>
    <dgm:cxn modelId="{007445C5-6B3C-4FA7-A6AA-0A0872142FA6}" type="presParOf" srcId="{E0712F8D-7B9A-47C5-81DA-D45A26D793C1}" destId="{E2EDB6BD-D70F-47AA-BC02-1EAC63FAFA3E}" srcOrd="0" destOrd="0" presId="urn:microsoft.com/office/officeart/2011/layout/CircleProcess"/>
    <dgm:cxn modelId="{50B70ED4-4B3E-42F3-ABDA-168F286885E3}" type="presParOf" srcId="{F2BC4B6F-51F9-459B-826C-ECB059960A94}" destId="{9DC410B8-9AC1-467A-A6B8-0EAE30C6CD21}" srcOrd="1" destOrd="0" presId="urn:microsoft.com/office/officeart/2011/layout/CircleProcess"/>
    <dgm:cxn modelId="{AE1BA770-A810-4FA5-A088-B007BD9A0D18}" type="presParOf" srcId="{9DC410B8-9AC1-467A-A6B8-0EAE30C6CD21}" destId="{F97FAC7C-0EDC-422A-B5D3-DC0CC003EC32}" srcOrd="0" destOrd="0" presId="urn:microsoft.com/office/officeart/2011/layout/CircleProcess"/>
    <dgm:cxn modelId="{BE03B7D9-BCA3-419B-99F8-810E35C8F9AB}" type="presParOf" srcId="{F2BC4B6F-51F9-459B-826C-ECB059960A94}" destId="{47A77B23-6A31-4A8E-A1B9-72C04BE744DC}" srcOrd="2" destOrd="0" presId="urn:microsoft.com/office/officeart/2011/layout/CircleProcess"/>
    <dgm:cxn modelId="{10A35338-DE91-456C-8424-941EAF3065E0}" type="presParOf" srcId="{F2BC4B6F-51F9-459B-826C-ECB059960A94}" destId="{309273B9-4245-43D3-8926-3DCF0FC2C8AD}" srcOrd="3" destOrd="0" presId="urn:microsoft.com/office/officeart/2011/layout/CircleProcess"/>
    <dgm:cxn modelId="{A705C061-1AD8-4498-908B-9C3DFC604D3F}" type="presParOf" srcId="{309273B9-4245-43D3-8926-3DCF0FC2C8AD}" destId="{B5A6D184-B9D1-4B9B-BF5A-A096FF35B3B3}" srcOrd="0" destOrd="0" presId="urn:microsoft.com/office/officeart/2011/layout/CircleProcess"/>
    <dgm:cxn modelId="{F194AEDF-2EDC-4008-BC0E-8435200345F6}" type="presParOf" srcId="{F2BC4B6F-51F9-459B-826C-ECB059960A94}" destId="{7AEC6C2E-926A-4C38-A32E-4F05AFEF421A}" srcOrd="4" destOrd="0" presId="urn:microsoft.com/office/officeart/2011/layout/CircleProcess"/>
    <dgm:cxn modelId="{DE9C0CA3-C45F-4C0E-AC78-A43722D21DE6}" type="presParOf" srcId="{7AEC6C2E-926A-4C38-A32E-4F05AFEF421A}" destId="{793B2DB0-2CEC-4142-96B3-525D4A477482}" srcOrd="0" destOrd="0" presId="urn:microsoft.com/office/officeart/2011/layout/CircleProcess"/>
    <dgm:cxn modelId="{8E7B0A39-4DD6-49B2-ABCA-A5F681CFC14B}" type="presParOf" srcId="{F2BC4B6F-51F9-459B-826C-ECB059960A94}" destId="{E09C416D-C49A-448C-B1E6-185F2EC1078E}" srcOrd="5" destOrd="0" presId="urn:microsoft.com/office/officeart/2011/layout/CircleProcess"/>
    <dgm:cxn modelId="{632F31D6-BD16-4DAB-85C1-CCEA5EE82042}" type="presParOf" srcId="{F2BC4B6F-51F9-459B-826C-ECB059960A94}" destId="{DAFD2FCF-FDBD-4F8A-9259-8126F8D0D7BD}" srcOrd="6" destOrd="0" presId="urn:microsoft.com/office/officeart/2011/layout/CircleProcess"/>
    <dgm:cxn modelId="{74476B50-7DE5-4301-A4C5-766D07C5D4C4}" type="presParOf" srcId="{DAFD2FCF-FDBD-4F8A-9259-8126F8D0D7BD}" destId="{A072220D-EE61-4994-A4AB-F68CE8D7094B}" srcOrd="0" destOrd="0" presId="urn:microsoft.com/office/officeart/2011/layout/CircleProcess"/>
    <dgm:cxn modelId="{2AA1ACDC-D95A-4791-8236-B38704152BB9}" type="presParOf" srcId="{F2BC4B6F-51F9-459B-826C-ECB059960A94}" destId="{8D2307CA-987E-4403-9C26-A7AAF8FA60D9}" srcOrd="7" destOrd="0" presId="urn:microsoft.com/office/officeart/2011/layout/CircleProcess"/>
    <dgm:cxn modelId="{71119168-EDC1-471D-BD49-E28726BFDC8C}" type="presParOf" srcId="{8D2307CA-987E-4403-9C26-A7AAF8FA60D9}" destId="{8ED56860-68E5-4912-8D81-60ABAEA1EE09}" srcOrd="0" destOrd="0" presId="urn:microsoft.com/office/officeart/2011/layout/CircleProcess"/>
    <dgm:cxn modelId="{F3E2350D-D42B-470E-9078-442B837D5863}" type="presParOf" srcId="{F2BC4B6F-51F9-459B-826C-ECB059960A94}" destId="{B41B1AC7-B986-45F7-B679-A8C9FF15632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CAA2-A5A3-44BC-A05B-0D52ABA1A743}">
      <dsp:nvSpPr>
        <dsp:cNvPr id="0" name=""/>
        <dsp:cNvSpPr/>
      </dsp:nvSpPr>
      <dsp:spPr>
        <a:xfrm>
          <a:off x="5987302" y="772426"/>
          <a:ext cx="2046139" cy="20465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D1211-5BC5-438E-AC16-699F972A98BC}">
      <dsp:nvSpPr>
        <dsp:cNvPr id="0" name=""/>
        <dsp:cNvSpPr/>
      </dsp:nvSpPr>
      <dsp:spPr>
        <a:xfrm>
          <a:off x="6055241" y="840656"/>
          <a:ext cx="1910263" cy="19100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Indoor air quality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6328326" y="1113573"/>
        <a:ext cx="1364093" cy="1364225"/>
      </dsp:txXfrm>
    </dsp:sp>
    <dsp:sp modelId="{6D2540DB-BA95-4FD4-92FF-3A63807677E3}">
      <dsp:nvSpPr>
        <dsp:cNvPr id="0" name=""/>
        <dsp:cNvSpPr/>
      </dsp:nvSpPr>
      <dsp:spPr>
        <a:xfrm rot="2700000">
          <a:off x="3875023" y="774900"/>
          <a:ext cx="2041211" cy="204121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A4B38-9A72-4C47-B404-F8A1BD9C5C8E}">
      <dsp:nvSpPr>
        <dsp:cNvPr id="0" name=""/>
        <dsp:cNvSpPr/>
      </dsp:nvSpPr>
      <dsp:spPr>
        <a:xfrm>
          <a:off x="3940497" y="840656"/>
          <a:ext cx="1910263" cy="19100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Comfort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4213582" y="1113573"/>
        <a:ext cx="1364093" cy="1364225"/>
      </dsp:txXfrm>
    </dsp:sp>
    <dsp:sp modelId="{C4B45C0D-8FDB-4592-A0D8-6B6EB6AABAE1}">
      <dsp:nvSpPr>
        <dsp:cNvPr id="0" name=""/>
        <dsp:cNvSpPr/>
      </dsp:nvSpPr>
      <dsp:spPr>
        <a:xfrm rot="2700000">
          <a:off x="1760279" y="774900"/>
          <a:ext cx="2041211" cy="204121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4C308-B86E-438A-966B-0D17F4EE7FF1}">
      <dsp:nvSpPr>
        <dsp:cNvPr id="0" name=""/>
        <dsp:cNvSpPr/>
      </dsp:nvSpPr>
      <dsp:spPr>
        <a:xfrm>
          <a:off x="1825753" y="840656"/>
          <a:ext cx="1910263" cy="19100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Energy Management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2098838" y="1113573"/>
        <a:ext cx="1364093" cy="1364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DB6BD-D70F-47AA-BC02-1EAC63FAFA3E}">
      <dsp:nvSpPr>
        <dsp:cNvPr id="0" name=""/>
        <dsp:cNvSpPr/>
      </dsp:nvSpPr>
      <dsp:spPr>
        <a:xfrm>
          <a:off x="4713870" y="966761"/>
          <a:ext cx="2038512" cy="20388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FAC7C-0EDC-422A-B5D3-DC0CC003EC32}">
      <dsp:nvSpPr>
        <dsp:cNvPr id="0" name=""/>
        <dsp:cNvSpPr/>
      </dsp:nvSpPr>
      <dsp:spPr>
        <a:xfrm>
          <a:off x="4740840" y="1034919"/>
          <a:ext cx="1903142" cy="19029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Wellbeing and social aspect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5012907" y="1306819"/>
        <a:ext cx="1359008" cy="1359140"/>
      </dsp:txXfrm>
    </dsp:sp>
    <dsp:sp modelId="{B5A6D184-B9D1-4B9B-BF5A-A096FF35B3B3}">
      <dsp:nvSpPr>
        <dsp:cNvPr id="0" name=""/>
        <dsp:cNvSpPr/>
      </dsp:nvSpPr>
      <dsp:spPr>
        <a:xfrm rot="2700000">
          <a:off x="2568749" y="969409"/>
          <a:ext cx="2033602" cy="2033602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B2DB0-2CEC-4142-96B3-525D4A477482}">
      <dsp:nvSpPr>
        <dsp:cNvPr id="0" name=""/>
        <dsp:cNvSpPr/>
      </dsp:nvSpPr>
      <dsp:spPr>
        <a:xfrm>
          <a:off x="2633979" y="1034919"/>
          <a:ext cx="1903142" cy="19029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Solid waste management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2906046" y="1306819"/>
        <a:ext cx="1359008" cy="1359140"/>
      </dsp:txXfrm>
    </dsp:sp>
    <dsp:sp modelId="{A072220D-EE61-4994-A4AB-F68CE8D7094B}">
      <dsp:nvSpPr>
        <dsp:cNvPr id="0" name=""/>
        <dsp:cNvSpPr/>
      </dsp:nvSpPr>
      <dsp:spPr>
        <a:xfrm rot="2700000">
          <a:off x="461887" y="969409"/>
          <a:ext cx="2033602" cy="2033602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56860-68E5-4912-8D81-60ABAEA1EE09}">
      <dsp:nvSpPr>
        <dsp:cNvPr id="0" name=""/>
        <dsp:cNvSpPr/>
      </dsp:nvSpPr>
      <dsp:spPr>
        <a:xfrm>
          <a:off x="527117" y="1034919"/>
          <a:ext cx="1903142" cy="19029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Water management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799184" y="1306819"/>
        <a:ext cx="1359008" cy="135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grihacouncil.paryavaranrakshak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CCECFF"/>
            </a:gs>
            <a:gs pos="64000">
              <a:schemeClr val="bg2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DDA-2BF6-83BC-8621-FC2FFA7A4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7858539" y="1894598"/>
            <a:ext cx="6062535" cy="300801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Exemplary Performance Award </a:t>
            </a:r>
            <a:r>
              <a:rPr lang="en-US" sz="4800" b="1" dirty="0">
                <a:solidFill>
                  <a:schemeClr val="bg1"/>
                </a:solidFill>
              </a:rPr>
              <a:t>for Existing Schools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5C8B11B5-BFCE-1FEB-40F3-21C5D0F2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57" y="2043226"/>
            <a:ext cx="6852197" cy="33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5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8" y="907949"/>
            <a:ext cx="9786025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 Comfort–</a:t>
            </a:r>
          </a:p>
          <a:p>
            <a:pPr marL="342900" indent="-342900">
              <a:buAutoNum type="arabicPeriod"/>
            </a:pPr>
            <a:endParaRPr lang="en-IN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Have you installed BEE star labelled fans or dessert coolers?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Submit photographs of fans/coolers highlighting their BEE star labelling.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 the passive design strategies adopted in school building for enhancing thermal comfort (like mutual shading, courtyard planning, light shelves etc.)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Submit photographs of passive design strategies adopted.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What is the set point temperature for HVAC systems?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Have you used insulation materials in your school? 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location of insulation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Insulations are not used in school.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insulations installed in the school building.</a:t>
            </a: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how far is school building located from main road?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Have you conducted noise audit in your school?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noise audit report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interval to conduct noise audit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5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8" y="907949"/>
            <a:ext cx="9786025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Indoor Air Quality</a:t>
            </a:r>
          </a:p>
          <a:p>
            <a:pPr marL="342900" indent="-342900">
              <a:buAutoNum type="arabicPeriod"/>
            </a:pPr>
            <a:endParaRPr lang="en-IN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Does your school have a policy for using low VOC and lead-free paints ?</a:t>
            </a:r>
          </a:p>
          <a:p>
            <a:pPr marL="640080" lvl="1"/>
            <a:r>
              <a:rPr lang="en-US" sz="17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</a:t>
            </a:r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 yes, submit the copy of policy for using low VOC and lead-free paints.</a:t>
            </a: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CO2, CO, RH sensors installed to monitor air quality of school?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highlighting the location of all sensors.</a:t>
            </a:r>
          </a:p>
          <a:p>
            <a:pPr marL="640080" lvl="1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following details: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Total number of trees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Site area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Calculate: Total site area/number of trees.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CO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CO, RH sensors installed to monitor air quality of school?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3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8" y="1077220"/>
            <a:ext cx="9786025" cy="743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Water Management-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rainwater recharge pits on site?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Number of pits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desilting chamber?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Rainwater recharge pits are not constructed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rainwater recharge pits.</a:t>
            </a: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a rainwater storage tank?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capacity of tank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Are you reusing the stored water? If yes, specify the location of water reuse.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Storage tanks are not constructed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rainwater storage tank.</a:t>
            </a: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40080" lvl="1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Have you installed STP on site?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capacity of STP.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Technology used.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STP installed.</a:t>
            </a: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Demonstrate location of water meters.</a:t>
            </a:r>
          </a:p>
          <a:p>
            <a:pPr marL="640080" lvl="1"/>
            <a:r>
              <a:rPr lang="en-US" sz="17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water meters installed..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3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8" y="907949"/>
            <a:ext cx="9786025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Water Management-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low flow fixtures installed in your school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Faucets with aerators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Sensor based faucets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Sensor based urinals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Dual flush water closet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 low flow fixture installed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Others</a:t>
            </a:r>
          </a:p>
          <a:p>
            <a:pPr marL="1097280" lvl="2"/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all low flow fixtures installed in the school.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CO, RH sensors installed to monitor air quality of school?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Have you installed any efficient irrigation system for landscaping?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Drip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Sprinkler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Hose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Not installed</a:t>
            </a:r>
          </a:p>
          <a:p>
            <a:pPr marL="1097280" lvl="2"/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 efficient irrigation system used for landscaping.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CO, RH sensors installed to monitor air quality of school?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7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8" y="907949"/>
            <a:ext cx="978602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Solid waste management-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waste management plan in your school?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Provision of multi-colored bins for different type of waste. Specify the waste segregated.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List the strategies to treat inorganic waste (paper, e-waste, plastic waste).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Multi-colored dustbins are not provided in school campus.</a:t>
            </a:r>
          </a:p>
          <a:p>
            <a:pPr marL="1097280" lvl="2"/>
            <a:r>
              <a:rPr lang="en-US" sz="1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 color-coded dustbins.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treat organic waste generated in your school?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Define strategies to treat organic waste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capacity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year of installation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Organic waste not treated.</a:t>
            </a:r>
          </a:p>
          <a:p>
            <a:pPr marL="1097280" lvl="2"/>
            <a:r>
              <a:rPr lang="en-US" sz="16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 organic waste strategy.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Calculate the following: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Amount of waste (organic+ inorganic) generated ………. Kg/capita/day.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Amount  of organic waste (landscape+ kitchen) generated…………kg/capita/day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CO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CO, RH sensors installed to monitor air quality of school?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58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427870" y="1077220"/>
            <a:ext cx="96551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Wellbeing and social aspect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Mention the strategies adopted to create sustainability awareness amongst students.</a:t>
            </a:r>
          </a:p>
          <a:p>
            <a:pPr marL="640080" lvl="1"/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Submit photographs along with the brief narrative.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Demonstrate that universal accessibility measures have been adopted as per the  “ harmonized guidelines and space standards for a barrier-free built environment for the persons with Disabilities and elderly persons.”</a:t>
            </a:r>
          </a:p>
          <a:p>
            <a:pPr marL="892175" lvl="1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universal accessibility measures (such as ramps with dual level handrails,      lifts with braille and audio assistance, differently abled toilets, parking, etc.) adopted in the school campus.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lvl="1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Are you using green house keeping products in your schools?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policy for using green house products.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Submit photographs of th</a:t>
            </a:r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green house keeping products.</a:t>
            </a:r>
          </a:p>
          <a:p>
            <a:pPr marL="640080" lvl="1"/>
            <a:endParaRPr lang="en-US" sz="17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383030" lvl="2" indent="-28575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5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9" y="907949"/>
            <a:ext cx="9655100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5. Wellbeing and social aspect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number of service staff working in the school campus 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(</a:t>
            </a:r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</a:t>
            </a:r>
            <a:r>
              <a:rPr lang="en-US" sz="17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uards, house-keeping staff, drivers, gardener, etc. are considered as service staff)</a:t>
            </a:r>
          </a:p>
          <a:p>
            <a:pPr marL="925830" lvl="1" indent="-28575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a dedicate</a:t>
            </a: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 resting</a:t>
            </a:r>
            <a:r>
              <a:rPr lang="en-US" sz="1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space for service staff?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If yes, submit photographs.</a:t>
            </a:r>
          </a:p>
          <a:p>
            <a:pPr marL="640080" lvl="1"/>
            <a:endParaRPr lang="en-US" sz="17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</a:t>
            </a: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dedicated toilets </a:t>
            </a:r>
            <a:r>
              <a:rPr lang="en-US" sz="1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for service staff?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Yes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If yes, submit photographs.</a:t>
            </a: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25780" indent="-342900">
              <a:buAutoNum type="arabicPeriod" startAt="6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Innovation</a:t>
            </a:r>
          </a:p>
          <a:p>
            <a:pPr marL="182880"/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</a:t>
            </a:r>
            <a:r>
              <a:rPr lang="en-US" sz="1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any other measures/recognitions adopted by the school.</a:t>
            </a: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40080" lvl="1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32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6CCD-FF4A-A3A9-3BE5-5E2F27A3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 details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1E4A-F015-BC67-836D-6B8929069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31" y="832010"/>
            <a:ext cx="3521184" cy="399782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 person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Name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Designation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Organization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no. – </a:t>
            </a:r>
          </a:p>
          <a:p>
            <a:pPr marL="109728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id – </a:t>
            </a:r>
          </a:p>
          <a:p>
            <a:endParaRPr lang="en-IN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AF6B59-BAFC-3DB6-3BE6-9B3AD8E9597A}"/>
              </a:ext>
            </a:extLst>
          </p:cNvPr>
          <p:cNvSpPr txBox="1">
            <a:spLocks/>
          </p:cNvSpPr>
          <p:nvPr/>
        </p:nvSpPr>
        <p:spPr>
          <a:xfrm>
            <a:off x="1488848" y="4312986"/>
            <a:ext cx="6931069" cy="55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Nominees for the award evening– </a:t>
            </a:r>
          </a:p>
          <a:p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FB2A35E-0D16-ACB5-EB64-80C8ACC6C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85971"/>
              </p:ext>
            </p:extLst>
          </p:nvPr>
        </p:nvGraphicFramePr>
        <p:xfrm>
          <a:off x="2094231" y="4880638"/>
          <a:ext cx="5029196" cy="1630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7134">
                  <a:extLst>
                    <a:ext uri="{9D8B030D-6E8A-4147-A177-3AD203B41FA5}">
                      <a16:colId xmlns:a16="http://schemas.microsoft.com/office/drawing/2014/main" val="55865195"/>
                    </a:ext>
                  </a:extLst>
                </a:gridCol>
                <a:gridCol w="1330713">
                  <a:extLst>
                    <a:ext uri="{9D8B030D-6E8A-4147-A177-3AD203B41FA5}">
                      <a16:colId xmlns:a16="http://schemas.microsoft.com/office/drawing/2014/main" val="662470246"/>
                    </a:ext>
                  </a:extLst>
                </a:gridCol>
                <a:gridCol w="1094221">
                  <a:extLst>
                    <a:ext uri="{9D8B030D-6E8A-4147-A177-3AD203B41FA5}">
                      <a16:colId xmlns:a16="http://schemas.microsoft.com/office/drawing/2014/main" val="1570255171"/>
                    </a:ext>
                  </a:extLst>
                </a:gridCol>
                <a:gridCol w="1807128">
                  <a:extLst>
                    <a:ext uri="{9D8B030D-6E8A-4147-A177-3AD203B41FA5}">
                      <a16:colId xmlns:a16="http://schemas.microsoft.com/office/drawing/2014/main" val="1565908119"/>
                    </a:ext>
                  </a:extLst>
                </a:gridCol>
              </a:tblGrid>
              <a:tr h="40762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S.No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Email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Phone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66418"/>
                  </a:ext>
                </a:extLst>
              </a:tr>
              <a:tr h="407623"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96915"/>
                  </a:ext>
                </a:extLst>
              </a:tr>
              <a:tr h="407623"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36880"/>
                  </a:ext>
                </a:extLst>
              </a:tr>
              <a:tr h="407623"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29405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15E9CF4-31F5-53FC-9CF8-30A8122FA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building with a leaf&#10;&#10;Description automatically generated with low confidence">
            <a:extLst>
              <a:ext uri="{FF2B5EF4-FFF2-40B4-BE49-F238E27FC236}">
                <a16:creationId xmlns:a16="http://schemas.microsoft.com/office/drawing/2014/main" id="{17C63461-980E-9935-9E81-9BE94C6FF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6" t="21504" r="27231" b="16958"/>
          <a:stretch/>
        </p:blipFill>
        <p:spPr>
          <a:xfrm>
            <a:off x="4460767" y="1819518"/>
            <a:ext cx="3270465" cy="3218964"/>
          </a:xfrm>
          <a:prstGeom prst="rect">
            <a:avLst/>
          </a:prstGeom>
        </p:spPr>
      </p:pic>
      <p:pic>
        <p:nvPicPr>
          <p:cNvPr id="4" name="Picture 3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3CB29FBA-18D9-EAD5-F530-B0F521C22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Guidelines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94" y="1510746"/>
            <a:ext cx="7958331" cy="491655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For participation in the aforementioned award category, the project team should fill the presentation template that is given with the guidelines, in .pptx format.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Project team must explain their strategies as per the instructions given under in the subsequent slides and support it with pictures.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Submit a single presentation consisting all the categories that have been mentioned.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The project team may mention their completed interventions.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Winners will be announced during the 15</a:t>
            </a:r>
            <a:r>
              <a:rPr lang="en-US" sz="29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GRIHA Summit on 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  <a:r>
              <a:rPr lang="en-US" sz="2900" u="sng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- 24</a:t>
            </a:r>
            <a:r>
              <a:rPr lang="en-US" sz="2900" u="sng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November 2023.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Please submit your entries </a:t>
            </a:r>
            <a:r>
              <a:rPr lang="en-US" sz="29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grihacouncil.paryavaranrakshak@gmail.com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 or before 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lang="en-US" sz="2900" u="sng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29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August 2023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For any further queries, please get in touch with us at </a:t>
            </a:r>
            <a:r>
              <a:rPr lang="en-US" sz="29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sanchit.malik@grihaindia.org</a:t>
            </a:r>
            <a:r>
              <a:rPr lang="en-US" sz="2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IN" dirty="0"/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Project brief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0FD5F03-8D15-FE94-C094-A3D37681E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016784"/>
              </p:ext>
            </p:extLst>
          </p:nvPr>
        </p:nvGraphicFramePr>
        <p:xfrm>
          <a:off x="2197894" y="1603340"/>
          <a:ext cx="7796212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5758">
                  <a:extLst>
                    <a:ext uri="{9D8B030D-6E8A-4147-A177-3AD203B41FA5}">
                      <a16:colId xmlns:a16="http://schemas.microsoft.com/office/drawing/2014/main" val="1174631388"/>
                    </a:ext>
                  </a:extLst>
                </a:gridCol>
                <a:gridCol w="2970454">
                  <a:extLst>
                    <a:ext uri="{9D8B030D-6E8A-4147-A177-3AD203B41FA5}">
                      <a16:colId xmlns:a16="http://schemas.microsoft.com/office/drawing/2014/main" val="1681780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6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the project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24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GRIHA project code*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652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43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 area (sqm.)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937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Built-up area (sqm.)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building blocks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34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building blocks (If blocks are&gt; 1)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0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 of storey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5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of building (AC/Non-AC/Mixed mode)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78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no. of occupants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329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D2C2DD-3A2A-FEEF-98DC-E1F93B0C8777}"/>
              </a:ext>
            </a:extLst>
          </p:cNvPr>
          <p:cNvSpPr txBox="1"/>
          <p:nvPr/>
        </p:nvSpPr>
        <p:spPr>
          <a:xfrm>
            <a:off x="2197894" y="5765272"/>
            <a:ext cx="779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*Do not fill ‘GRIHA project code’ in case the project is not registered under GRIHA for Existing Schools</a:t>
            </a:r>
            <a:endParaRPr lang="en-IN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4" y="874317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Categories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(Mention the category of the project)</a:t>
            </a:r>
            <a:endParaRPr lang="en-IN" sz="18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F9DD88E-18C3-FD19-5F37-525BB39F6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686771"/>
              </p:ext>
            </p:extLst>
          </p:nvPr>
        </p:nvGraphicFramePr>
        <p:xfrm>
          <a:off x="978975" y="1523999"/>
          <a:ext cx="9370973" cy="359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8516F7-8EB0-36CA-7123-3B69F4CDE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390086"/>
              </p:ext>
            </p:extLst>
          </p:nvPr>
        </p:nvGraphicFramePr>
        <p:xfrm>
          <a:off x="2351860" y="3347790"/>
          <a:ext cx="6752383" cy="397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9644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755B-81E6-53C4-127E-18D77C56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834" y="490330"/>
            <a:ext cx="7958331" cy="610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SCHOOL IMAGE:</a:t>
            </a: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resolution image of the school (for website &amp; social media)</a:t>
            </a:r>
          </a:p>
          <a:p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(Please provide Image in JPG format) </a:t>
            </a:r>
          </a:p>
          <a:p>
            <a:pPr marL="0" indent="0">
              <a:buNone/>
            </a:pPr>
            <a:r>
              <a:rPr lang="en-US" sz="1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submit the presentation in </a:t>
            </a:r>
            <a:r>
              <a:rPr lang="en-IN" sz="17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.PPTX format.</a:t>
            </a:r>
          </a:p>
          <a:p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FDFB4B-C5AF-A33D-F75B-50DBE7BDD60F}"/>
              </a:ext>
            </a:extLst>
          </p:cNvPr>
          <p:cNvSpPr/>
          <p:nvPr/>
        </p:nvSpPr>
        <p:spPr>
          <a:xfrm>
            <a:off x="2116834" y="1424730"/>
            <a:ext cx="8393258" cy="2838797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49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71088" y="994856"/>
            <a:ext cx="9786025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Energy management –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Is your school naturally ventilated?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Yes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Details of HVAC system installed in your school: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system installed (such as split AC, window AC, VRF system, chillers etc.)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Capacity of system installed 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Set point of HVAC system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refrigerant used in the system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Year of installation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 installed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HVAC systems and specification plate installed.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What is the mode of transportation being used by the students and teachers to travel to school? 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Number of students &amp; teachers travelling by bus: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Number of students &amp; teachers travelling by private vehicles: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lighting fixtures used in your school (such as LEDS):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lighting fixtures installed.</a:t>
            </a: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7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57836" y="994856"/>
            <a:ext cx="978602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Energy management –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an operation &amp; maintenance team for plumbing and electrical equipment?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Yes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 yes, submit copy of operation &amp; maintenance manuals</a:t>
            </a:r>
          </a:p>
          <a:p>
            <a:pPr marL="1097280" lvl="2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Does your school have a policy for using energy efficient appliances? 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Yes 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If yes, submit copy of policy.</a:t>
            </a:r>
          </a:p>
          <a:p>
            <a:pPr marL="1097280" lvl="2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Details of renewable energy system installed in your school 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system installed (such as solar PV, solar water heaters, </a:t>
            </a:r>
            <a:r>
              <a:rPr lang="en-US" sz="17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etc</a:t>
            </a: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Capacity of system installed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Year of installation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Not installed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renewable energy system and specification plate installed.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9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875888" y="1077220"/>
            <a:ext cx="9786025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Energy management –</a:t>
            </a:r>
          </a:p>
          <a:p>
            <a:endParaRPr lang="en-IN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Mention about the outdoor lighting fixtures installed in your school: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fixture installed (such as LED, Halogens, bollards, pole lights, flood lights, etc.)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When was it installed: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Outdoor lighting fixtures are not installed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outdoor lighting fixtures installed.</a:t>
            </a:r>
          </a:p>
          <a:p>
            <a:pPr marL="1097280" lvl="2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925830" lvl="1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Is there any energy meters installed in the school campus?</a:t>
            </a:r>
          </a:p>
          <a:p>
            <a:pPr marL="1383030" lvl="2" indent="-28575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Specify the location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all energy meters installed.</a:t>
            </a:r>
          </a:p>
          <a:p>
            <a:pPr marL="1097280" lvl="2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Any other energy management measures taken by school: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Describe the strategies through photographs</a:t>
            </a:r>
          </a:p>
          <a:p>
            <a:pPr marL="1097280" lvl="2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2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A40-1658-0EAC-4A3A-27DE79F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82" y="538606"/>
            <a:ext cx="7958331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graphic design, graphics, clipart&#10;&#10;Description automatically generated">
            <a:extLst>
              <a:ext uri="{FF2B5EF4-FFF2-40B4-BE49-F238E27FC236}">
                <a16:creationId xmlns:a16="http://schemas.microsoft.com/office/drawing/2014/main" id="{E8AA888B-F289-3F13-B3D9-AC65B247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t="77845"/>
          <a:stretch/>
        </p:blipFill>
        <p:spPr>
          <a:xfrm rot="5400000">
            <a:off x="8345556" y="3011556"/>
            <a:ext cx="6858001" cy="8348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36B6D-3753-F950-13C7-F7A5417F8C1E}"/>
              </a:ext>
            </a:extLst>
          </p:cNvPr>
          <p:cNvSpPr txBox="1"/>
          <p:nvPr/>
        </p:nvSpPr>
        <p:spPr>
          <a:xfrm>
            <a:off x="1557836" y="994856"/>
            <a:ext cx="9786025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 Comfort–</a:t>
            </a:r>
          </a:p>
          <a:p>
            <a:pPr marL="342900" indent="-342900">
              <a:buAutoNum type="arabicPeriod"/>
            </a:pPr>
            <a:endParaRPr lang="en-IN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Demonstrate that all habitable spaces of your school are daylit.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photographs of all habitable spaces (such as classroom, library, labs, canteen, etc.) highlighting the windows.</a:t>
            </a:r>
          </a:p>
          <a:p>
            <a:pPr marL="1097280" lvl="2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 you have shading devices for windows?</a:t>
            </a:r>
          </a:p>
          <a:p>
            <a:pPr marL="640080" lvl="1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If yes, submit photographs of building façade for all orientations.</a:t>
            </a:r>
          </a:p>
          <a:p>
            <a:pPr marL="640080" lvl="1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What type of glass is used in windows?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Type of glass (single glazed unit or double glazed)</a:t>
            </a:r>
          </a:p>
          <a:p>
            <a:pPr marL="1554480" lvl="2" indent="-457200"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Specification of glass (SHGC, VLT, U-value)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What is the lux level of each room? </a:t>
            </a:r>
          </a:p>
          <a:p>
            <a:pPr marL="1097280" lvl="2"/>
            <a:r>
              <a:rPr lang="en-US" sz="17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Submit table indicating the lux levels of all habitable spaces (such as classroom, library, labs, canteen, etc.) , along with photographs of lux meter reading of that particular space.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Demonstrate the type of wall finishes (such as paneling, paint fabric etc.) used in the all habitable spaces.</a:t>
            </a: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1" indent="-457200">
              <a:buFont typeface="Wingdings" panose="05000000000000000000" pitchFamily="2" charset="2"/>
              <a:buChar char="§"/>
            </a:pPr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40080" lvl="1"/>
            <a:endParaRPr lang="en-US" sz="17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554480" lvl="2" indent="-457200">
              <a:buFont typeface="Courier New" panose="02070309020205020404" pitchFamily="49" charset="0"/>
              <a:buChar char="o"/>
            </a:pPr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097280" lvl="2"/>
            <a:endParaRPr lang="en-US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0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Custom 11">
      <a:dk1>
        <a:sysClr val="windowText" lastClr="000000"/>
      </a:dk1>
      <a:lt1>
        <a:sysClr val="window" lastClr="FFFFFF"/>
      </a:lt1>
      <a:dk2>
        <a:srgbClr val="FFFFFF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1593</Words>
  <Application>Microsoft Office PowerPoint</Application>
  <PresentationFormat>Widescreen</PresentationFormat>
  <Paragraphs>287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Courier New</vt:lpstr>
      <vt:lpstr>MS Shell Dlg 2</vt:lpstr>
      <vt:lpstr>Wingdings</vt:lpstr>
      <vt:lpstr>Wingdings 3</vt:lpstr>
      <vt:lpstr>Madison</vt:lpstr>
      <vt:lpstr>Exemplary Performance Award for Existing Schools</vt:lpstr>
      <vt:lpstr>Guidelines</vt:lpstr>
      <vt:lpstr>Project brief</vt:lpstr>
      <vt:lpstr>Categories (Mention the category of the project)</vt:lpstr>
      <vt:lpstr>PowerPoint Presentation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Summary</vt:lpstr>
      <vt:lpstr>Contact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GRIHA Exemplary Performance awards</dc:title>
  <dc:creator>Ms Sakshi Singhal</dc:creator>
  <cp:lastModifiedBy>Ms Aakriti Sachdeva</cp:lastModifiedBy>
  <cp:revision>31</cp:revision>
  <dcterms:created xsi:type="dcterms:W3CDTF">2023-06-20T05:40:20Z</dcterms:created>
  <dcterms:modified xsi:type="dcterms:W3CDTF">2023-07-24T10:43:57Z</dcterms:modified>
</cp:coreProperties>
</file>