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3" r:id="rId5"/>
    <p:sldId id="258" r:id="rId6"/>
    <p:sldId id="260" r:id="rId7"/>
    <p:sldId id="28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66" r:id="rId18"/>
    <p:sldId id="26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B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chhita Handa" userId="356cbcd3-7ae8-456d-852a-d05944af765c" providerId="ADAL" clId="{909CB850-ABD7-497A-A934-46573893CF56}"/>
    <pc:docChg chg="modSld">
      <pc:chgData name="Ichhita Handa" userId="356cbcd3-7ae8-456d-852a-d05944af765c" providerId="ADAL" clId="{909CB850-ABD7-497A-A934-46573893CF56}" dt="2024-09-20T09:53:41.435" v="8" actId="20577"/>
      <pc:docMkLst>
        <pc:docMk/>
      </pc:docMkLst>
      <pc:sldChg chg="modSp mod">
        <pc:chgData name="Ichhita Handa" userId="356cbcd3-7ae8-456d-852a-d05944af765c" providerId="ADAL" clId="{909CB850-ABD7-497A-A934-46573893CF56}" dt="2024-09-20T09:53:41.435" v="8" actId="20577"/>
        <pc:sldMkLst>
          <pc:docMk/>
          <pc:sldMk cId="3131202925" sldId="257"/>
        </pc:sldMkLst>
        <pc:spChg chg="mod">
          <ac:chgData name="Ichhita Handa" userId="356cbcd3-7ae8-456d-852a-d05944af765c" providerId="ADAL" clId="{909CB850-ABD7-497A-A934-46573893CF56}" dt="2024-09-20T09:53:41.435" v="8" actId="20577"/>
          <ac:spMkLst>
            <pc:docMk/>
            <pc:sldMk cId="3131202925" sldId="257"/>
            <ac:spMk id="3" creationId="{E045755B-81E6-53C4-127E-18D77C56E2E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70BF0-F5CE-4800-B786-34BC1BE3CC75}" type="doc">
      <dgm:prSet loTypeId="urn:microsoft.com/office/officeart/2011/layout/CircleProcess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25B9D707-10FE-43B3-8C9B-5271ED8B917F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Energy management</a:t>
          </a:r>
          <a:endParaRPr lang="en-IN" sz="1400" dirty="0">
            <a:solidFill>
              <a:schemeClr val="bg1"/>
            </a:solidFill>
          </a:endParaRPr>
        </a:p>
      </dgm:t>
    </dgm:pt>
    <dgm:pt modelId="{B4DBA3F0-32D6-429F-9131-7318DBDD0713}" type="parTrans" cxnId="{CCE9D8BA-0543-4B95-9768-761E8D354F5F}">
      <dgm:prSet/>
      <dgm:spPr/>
      <dgm:t>
        <a:bodyPr/>
        <a:lstStyle/>
        <a:p>
          <a:endParaRPr lang="en-IN"/>
        </a:p>
      </dgm:t>
    </dgm:pt>
    <dgm:pt modelId="{8AE06A76-EED5-47E6-9456-6894EBDB1C2E}" type="sibTrans" cxnId="{CCE9D8BA-0543-4B95-9768-761E8D354F5F}">
      <dgm:prSet/>
      <dgm:spPr/>
      <dgm:t>
        <a:bodyPr/>
        <a:lstStyle/>
        <a:p>
          <a:endParaRPr lang="en-IN"/>
        </a:p>
      </dgm:t>
    </dgm:pt>
    <dgm:pt modelId="{99D834E7-894D-4AC9-B918-53E660560706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Comfort</a:t>
          </a:r>
          <a:endParaRPr lang="en-IN" sz="1400" dirty="0">
            <a:solidFill>
              <a:schemeClr val="bg1"/>
            </a:solidFill>
          </a:endParaRPr>
        </a:p>
      </dgm:t>
    </dgm:pt>
    <dgm:pt modelId="{FDC6F6E8-F18D-4252-9B69-9E963792A991}" type="parTrans" cxnId="{D1358682-C126-476F-9F6F-47519311418B}">
      <dgm:prSet/>
      <dgm:spPr/>
      <dgm:t>
        <a:bodyPr/>
        <a:lstStyle/>
        <a:p>
          <a:endParaRPr lang="en-IN"/>
        </a:p>
      </dgm:t>
    </dgm:pt>
    <dgm:pt modelId="{E23D4256-4101-4CA2-B6CE-8687DC2B9D03}" type="sibTrans" cxnId="{D1358682-C126-476F-9F6F-47519311418B}">
      <dgm:prSet/>
      <dgm:spPr/>
      <dgm:t>
        <a:bodyPr/>
        <a:lstStyle/>
        <a:p>
          <a:endParaRPr lang="en-IN"/>
        </a:p>
      </dgm:t>
    </dgm:pt>
    <dgm:pt modelId="{A95D4C4E-DAD1-4A35-81AD-250FBDD9329F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Indoor air quality</a:t>
          </a:r>
          <a:endParaRPr lang="en-IN" sz="1400" dirty="0">
            <a:solidFill>
              <a:schemeClr val="bg1"/>
            </a:solidFill>
          </a:endParaRPr>
        </a:p>
      </dgm:t>
    </dgm:pt>
    <dgm:pt modelId="{907F1236-F538-404B-AFBB-2E9B3C1EBDC1}" type="parTrans" cxnId="{7034E2FC-11BA-4E13-83C4-ECB0333A66AD}">
      <dgm:prSet/>
      <dgm:spPr/>
      <dgm:t>
        <a:bodyPr/>
        <a:lstStyle/>
        <a:p>
          <a:endParaRPr lang="en-IN"/>
        </a:p>
      </dgm:t>
    </dgm:pt>
    <dgm:pt modelId="{4047EFD8-7E26-49E2-8CED-1B7341CCA2A9}" type="sibTrans" cxnId="{7034E2FC-11BA-4E13-83C4-ECB0333A66AD}">
      <dgm:prSet/>
      <dgm:spPr/>
      <dgm:t>
        <a:bodyPr/>
        <a:lstStyle/>
        <a:p>
          <a:endParaRPr lang="en-IN"/>
        </a:p>
      </dgm:t>
    </dgm:pt>
    <dgm:pt modelId="{54D1C7E5-1F74-40BF-9E83-5358B05B1BCC}" type="pres">
      <dgm:prSet presAssocID="{2E470BF0-F5CE-4800-B786-34BC1BE3CC7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6B63E0B7-39B1-4BD0-844D-3B71DB86EADE}" type="pres">
      <dgm:prSet presAssocID="{A95D4C4E-DAD1-4A35-81AD-250FBDD9329F}" presName="Accent3" presStyleCnt="0"/>
      <dgm:spPr/>
    </dgm:pt>
    <dgm:pt modelId="{4849C34C-16C4-44FB-B923-00DCA956A03A}" type="pres">
      <dgm:prSet presAssocID="{A95D4C4E-DAD1-4A35-81AD-250FBDD9329F}" presName="Accent" presStyleLbl="node1" presStyleIdx="0" presStyleCnt="3" custLinFactNeighborX="4723" custLinFactNeighborY="-930"/>
      <dgm:spPr>
        <a:solidFill>
          <a:schemeClr val="accent4">
            <a:lumMod val="60000"/>
            <a:lumOff val="40000"/>
          </a:schemeClr>
        </a:solidFill>
      </dgm:spPr>
    </dgm:pt>
    <dgm:pt modelId="{BC2C6B78-2D15-442F-953B-4FCA9C9C8E27}" type="pres">
      <dgm:prSet presAssocID="{A95D4C4E-DAD1-4A35-81AD-250FBDD9329F}" presName="ParentBackground3" presStyleCnt="0"/>
      <dgm:spPr/>
    </dgm:pt>
    <dgm:pt modelId="{9D3A73A7-6A88-4041-81E5-6362E40023DF}" type="pres">
      <dgm:prSet presAssocID="{A95D4C4E-DAD1-4A35-81AD-250FBDD9329F}" presName="ParentBackground" presStyleLbl="fgAcc1" presStyleIdx="0" presStyleCnt="3" custLinFactNeighborX="8596" custLinFactNeighborY="-1496"/>
      <dgm:spPr/>
    </dgm:pt>
    <dgm:pt modelId="{7AB9FE42-8522-4907-A9DA-009253E43CCB}" type="pres">
      <dgm:prSet presAssocID="{A95D4C4E-DAD1-4A35-81AD-250FBDD9329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CC7AC6C5-79D0-4CCC-BF7D-BC2F7A0BCC70}" type="pres">
      <dgm:prSet presAssocID="{99D834E7-894D-4AC9-B918-53E660560706}" presName="Accent2" presStyleCnt="0"/>
      <dgm:spPr/>
    </dgm:pt>
    <dgm:pt modelId="{FF43CAA2-A5A3-44BC-A05B-0D52ABA1A743}" type="pres">
      <dgm:prSet presAssocID="{99D834E7-894D-4AC9-B918-53E660560706}" presName="Accent" presStyleLbl="node1" presStyleIdx="1" presStyleCnt="3"/>
      <dgm:spPr>
        <a:solidFill>
          <a:schemeClr val="accent4">
            <a:lumMod val="60000"/>
            <a:lumOff val="40000"/>
          </a:schemeClr>
        </a:solidFill>
      </dgm:spPr>
    </dgm:pt>
    <dgm:pt modelId="{F4FB1CEC-7B4C-4A4D-85DF-FF0EB4DEFBED}" type="pres">
      <dgm:prSet presAssocID="{99D834E7-894D-4AC9-B918-53E660560706}" presName="ParentBackground2" presStyleCnt="0"/>
      <dgm:spPr/>
    </dgm:pt>
    <dgm:pt modelId="{FD3D1211-5BC5-438E-AC16-699F972A98BC}" type="pres">
      <dgm:prSet presAssocID="{99D834E7-894D-4AC9-B918-53E660560706}" presName="ParentBackground" presStyleLbl="fgAcc1" presStyleIdx="1" presStyleCnt="3"/>
      <dgm:spPr/>
    </dgm:pt>
    <dgm:pt modelId="{0745BFC5-C10F-4ACF-9C46-1E9D1CA94D3C}" type="pres">
      <dgm:prSet presAssocID="{99D834E7-894D-4AC9-B918-53E66056070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7676D33-113A-43EC-9123-B886DEA44CA0}" type="pres">
      <dgm:prSet presAssocID="{25B9D707-10FE-43B3-8C9B-5271ED8B917F}" presName="Accent1" presStyleCnt="0"/>
      <dgm:spPr/>
    </dgm:pt>
    <dgm:pt modelId="{6D2540DB-BA95-4FD4-92FF-3A63807677E3}" type="pres">
      <dgm:prSet presAssocID="{25B9D707-10FE-43B3-8C9B-5271ED8B917F}" presName="Accent" presStyleLbl="node1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20DBF013-9543-40B2-A3F2-013A877EB2B5}" type="pres">
      <dgm:prSet presAssocID="{25B9D707-10FE-43B3-8C9B-5271ED8B917F}" presName="ParentBackground1" presStyleCnt="0"/>
      <dgm:spPr/>
    </dgm:pt>
    <dgm:pt modelId="{23CA4B38-9A72-4C47-B404-F8A1BD9C5C8E}" type="pres">
      <dgm:prSet presAssocID="{25B9D707-10FE-43B3-8C9B-5271ED8B917F}" presName="ParentBackground" presStyleLbl="fgAcc1" presStyleIdx="2" presStyleCnt="3"/>
      <dgm:spPr/>
    </dgm:pt>
    <dgm:pt modelId="{0B78164D-9571-4BA7-8721-5A110E4D0760}" type="pres">
      <dgm:prSet presAssocID="{25B9D707-10FE-43B3-8C9B-5271ED8B917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82D1408-5A4E-432D-AC20-A1B0A10C440A}" type="presOf" srcId="{2E470BF0-F5CE-4800-B786-34BC1BE3CC75}" destId="{54D1C7E5-1F74-40BF-9E83-5358B05B1BCC}" srcOrd="0" destOrd="0" presId="urn:microsoft.com/office/officeart/2011/layout/CircleProcess"/>
    <dgm:cxn modelId="{DF59100B-74D2-4E13-90D9-D5333B4A0E9E}" type="presOf" srcId="{A95D4C4E-DAD1-4A35-81AD-250FBDD9329F}" destId="{7AB9FE42-8522-4907-A9DA-009253E43CCB}" srcOrd="1" destOrd="0" presId="urn:microsoft.com/office/officeart/2011/layout/CircleProcess"/>
    <dgm:cxn modelId="{D1358682-C126-476F-9F6F-47519311418B}" srcId="{2E470BF0-F5CE-4800-B786-34BC1BE3CC75}" destId="{99D834E7-894D-4AC9-B918-53E660560706}" srcOrd="1" destOrd="0" parTransId="{FDC6F6E8-F18D-4252-9B69-9E963792A991}" sibTransId="{E23D4256-4101-4CA2-B6CE-8687DC2B9D03}"/>
    <dgm:cxn modelId="{91A627B8-888C-472E-A7EC-9A08CF885B8C}" type="presOf" srcId="{25B9D707-10FE-43B3-8C9B-5271ED8B917F}" destId="{23CA4B38-9A72-4C47-B404-F8A1BD9C5C8E}" srcOrd="0" destOrd="0" presId="urn:microsoft.com/office/officeart/2011/layout/CircleProcess"/>
    <dgm:cxn modelId="{CCE9D8BA-0543-4B95-9768-761E8D354F5F}" srcId="{2E470BF0-F5CE-4800-B786-34BC1BE3CC75}" destId="{25B9D707-10FE-43B3-8C9B-5271ED8B917F}" srcOrd="0" destOrd="0" parTransId="{B4DBA3F0-32D6-429F-9131-7318DBDD0713}" sibTransId="{8AE06A76-EED5-47E6-9456-6894EBDB1C2E}"/>
    <dgm:cxn modelId="{F9FFF8C3-4692-482B-ADB2-37C812986DDC}" type="presOf" srcId="{25B9D707-10FE-43B3-8C9B-5271ED8B917F}" destId="{0B78164D-9571-4BA7-8721-5A110E4D0760}" srcOrd="1" destOrd="0" presId="urn:microsoft.com/office/officeart/2011/layout/CircleProcess"/>
    <dgm:cxn modelId="{CADDCACB-5300-4747-9328-D430E18D685A}" type="presOf" srcId="{A95D4C4E-DAD1-4A35-81AD-250FBDD9329F}" destId="{9D3A73A7-6A88-4041-81E5-6362E40023DF}" srcOrd="0" destOrd="0" presId="urn:microsoft.com/office/officeart/2011/layout/CircleProcess"/>
    <dgm:cxn modelId="{1EAA94E8-40D5-468C-9D13-B2DB512B4C07}" type="presOf" srcId="{99D834E7-894D-4AC9-B918-53E660560706}" destId="{0745BFC5-C10F-4ACF-9C46-1E9D1CA94D3C}" srcOrd="1" destOrd="0" presId="urn:microsoft.com/office/officeart/2011/layout/CircleProcess"/>
    <dgm:cxn modelId="{2C2E26F6-D079-49FF-A9D9-CB1E7911E0E7}" type="presOf" srcId="{99D834E7-894D-4AC9-B918-53E660560706}" destId="{FD3D1211-5BC5-438E-AC16-699F972A98BC}" srcOrd="0" destOrd="0" presId="urn:microsoft.com/office/officeart/2011/layout/CircleProcess"/>
    <dgm:cxn modelId="{7034E2FC-11BA-4E13-83C4-ECB0333A66AD}" srcId="{2E470BF0-F5CE-4800-B786-34BC1BE3CC75}" destId="{A95D4C4E-DAD1-4A35-81AD-250FBDD9329F}" srcOrd="2" destOrd="0" parTransId="{907F1236-F538-404B-AFBB-2E9B3C1EBDC1}" sibTransId="{4047EFD8-7E26-49E2-8CED-1B7341CCA2A9}"/>
    <dgm:cxn modelId="{67FF2A5D-6C8A-48D9-8728-A5BB3CA18F45}" type="presParOf" srcId="{54D1C7E5-1F74-40BF-9E83-5358B05B1BCC}" destId="{6B63E0B7-39B1-4BD0-844D-3B71DB86EADE}" srcOrd="0" destOrd="0" presId="urn:microsoft.com/office/officeart/2011/layout/CircleProcess"/>
    <dgm:cxn modelId="{83E9130D-307E-4432-8768-6B579807D08E}" type="presParOf" srcId="{6B63E0B7-39B1-4BD0-844D-3B71DB86EADE}" destId="{4849C34C-16C4-44FB-B923-00DCA956A03A}" srcOrd="0" destOrd="0" presId="urn:microsoft.com/office/officeart/2011/layout/CircleProcess"/>
    <dgm:cxn modelId="{43B15686-AAD7-4E37-8837-224D623992E0}" type="presParOf" srcId="{54D1C7E5-1F74-40BF-9E83-5358B05B1BCC}" destId="{BC2C6B78-2D15-442F-953B-4FCA9C9C8E27}" srcOrd="1" destOrd="0" presId="urn:microsoft.com/office/officeart/2011/layout/CircleProcess"/>
    <dgm:cxn modelId="{99B80DB7-0E31-41E4-8D11-214DF57A3044}" type="presParOf" srcId="{BC2C6B78-2D15-442F-953B-4FCA9C9C8E27}" destId="{9D3A73A7-6A88-4041-81E5-6362E40023DF}" srcOrd="0" destOrd="0" presId="urn:microsoft.com/office/officeart/2011/layout/CircleProcess"/>
    <dgm:cxn modelId="{6B35646F-AC2F-4A27-B78C-5ACA40D53244}" type="presParOf" srcId="{54D1C7E5-1F74-40BF-9E83-5358B05B1BCC}" destId="{7AB9FE42-8522-4907-A9DA-009253E43CCB}" srcOrd="2" destOrd="0" presId="urn:microsoft.com/office/officeart/2011/layout/CircleProcess"/>
    <dgm:cxn modelId="{314D759C-7209-4DE0-AC16-AC6028A191D1}" type="presParOf" srcId="{54D1C7E5-1F74-40BF-9E83-5358B05B1BCC}" destId="{CC7AC6C5-79D0-4CCC-BF7D-BC2F7A0BCC70}" srcOrd="3" destOrd="0" presId="urn:microsoft.com/office/officeart/2011/layout/CircleProcess"/>
    <dgm:cxn modelId="{D4AC7FFA-FE58-4332-B6B8-3499DA365236}" type="presParOf" srcId="{CC7AC6C5-79D0-4CCC-BF7D-BC2F7A0BCC70}" destId="{FF43CAA2-A5A3-44BC-A05B-0D52ABA1A743}" srcOrd="0" destOrd="0" presId="urn:microsoft.com/office/officeart/2011/layout/CircleProcess"/>
    <dgm:cxn modelId="{FD29067C-1867-4B71-9E43-721D459ED9D3}" type="presParOf" srcId="{54D1C7E5-1F74-40BF-9E83-5358B05B1BCC}" destId="{F4FB1CEC-7B4C-4A4D-85DF-FF0EB4DEFBED}" srcOrd="4" destOrd="0" presId="urn:microsoft.com/office/officeart/2011/layout/CircleProcess"/>
    <dgm:cxn modelId="{88C19422-0E61-456B-B3C1-C9C091A12333}" type="presParOf" srcId="{F4FB1CEC-7B4C-4A4D-85DF-FF0EB4DEFBED}" destId="{FD3D1211-5BC5-438E-AC16-699F972A98BC}" srcOrd="0" destOrd="0" presId="urn:microsoft.com/office/officeart/2011/layout/CircleProcess"/>
    <dgm:cxn modelId="{0E6BBC5C-6F47-4DD0-B992-19FE26994A7A}" type="presParOf" srcId="{54D1C7E5-1F74-40BF-9E83-5358B05B1BCC}" destId="{0745BFC5-C10F-4ACF-9C46-1E9D1CA94D3C}" srcOrd="5" destOrd="0" presId="urn:microsoft.com/office/officeart/2011/layout/CircleProcess"/>
    <dgm:cxn modelId="{818776D7-C8D8-46E7-BF96-046CF58BEE9F}" type="presParOf" srcId="{54D1C7E5-1F74-40BF-9E83-5358B05B1BCC}" destId="{B7676D33-113A-43EC-9123-B886DEA44CA0}" srcOrd="6" destOrd="0" presId="urn:microsoft.com/office/officeart/2011/layout/CircleProcess"/>
    <dgm:cxn modelId="{7290173E-C5C4-48F9-A6FE-B803DB2D4CEF}" type="presParOf" srcId="{B7676D33-113A-43EC-9123-B886DEA44CA0}" destId="{6D2540DB-BA95-4FD4-92FF-3A63807677E3}" srcOrd="0" destOrd="0" presId="urn:microsoft.com/office/officeart/2011/layout/CircleProcess"/>
    <dgm:cxn modelId="{F05FC40D-B97C-4D8D-A12E-396AA9293F9A}" type="presParOf" srcId="{54D1C7E5-1F74-40BF-9E83-5358B05B1BCC}" destId="{20DBF013-9543-40B2-A3F2-013A877EB2B5}" srcOrd="7" destOrd="0" presId="urn:microsoft.com/office/officeart/2011/layout/CircleProcess"/>
    <dgm:cxn modelId="{97482E4B-E3C4-4CB5-9B04-EF003E8714FC}" type="presParOf" srcId="{20DBF013-9543-40B2-A3F2-013A877EB2B5}" destId="{23CA4B38-9A72-4C47-B404-F8A1BD9C5C8E}" srcOrd="0" destOrd="0" presId="urn:microsoft.com/office/officeart/2011/layout/CircleProcess"/>
    <dgm:cxn modelId="{08F3B0F7-6267-4297-8E8C-DBF3C6C59A74}" type="presParOf" srcId="{54D1C7E5-1F74-40BF-9E83-5358B05B1BCC}" destId="{0B78164D-9571-4BA7-8721-5A110E4D076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470BF0-F5CE-4800-B786-34BC1BE3CC75}" type="doc">
      <dgm:prSet loTypeId="urn:microsoft.com/office/officeart/2011/layout/CircleProcess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25B9D707-10FE-43B3-8C9B-5271ED8B917F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Water management</a:t>
          </a:r>
          <a:endParaRPr lang="en-IN" sz="1400" dirty="0">
            <a:solidFill>
              <a:schemeClr val="bg1"/>
            </a:solidFill>
          </a:endParaRPr>
        </a:p>
      </dgm:t>
    </dgm:pt>
    <dgm:pt modelId="{B4DBA3F0-32D6-429F-9131-7318DBDD0713}" type="parTrans" cxnId="{CCE9D8BA-0543-4B95-9768-761E8D354F5F}">
      <dgm:prSet/>
      <dgm:spPr/>
      <dgm:t>
        <a:bodyPr/>
        <a:lstStyle/>
        <a:p>
          <a:endParaRPr lang="en-IN"/>
        </a:p>
      </dgm:t>
    </dgm:pt>
    <dgm:pt modelId="{8AE06A76-EED5-47E6-9456-6894EBDB1C2E}" type="sibTrans" cxnId="{CCE9D8BA-0543-4B95-9768-761E8D354F5F}">
      <dgm:prSet/>
      <dgm:spPr/>
      <dgm:t>
        <a:bodyPr/>
        <a:lstStyle/>
        <a:p>
          <a:endParaRPr lang="en-IN"/>
        </a:p>
      </dgm:t>
    </dgm:pt>
    <dgm:pt modelId="{99D834E7-894D-4AC9-B918-53E660560706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Solid waste management</a:t>
          </a:r>
          <a:endParaRPr lang="en-IN" sz="1400" dirty="0">
            <a:solidFill>
              <a:schemeClr val="bg1"/>
            </a:solidFill>
          </a:endParaRPr>
        </a:p>
      </dgm:t>
    </dgm:pt>
    <dgm:pt modelId="{FDC6F6E8-F18D-4252-9B69-9E963792A991}" type="parTrans" cxnId="{D1358682-C126-476F-9F6F-47519311418B}">
      <dgm:prSet/>
      <dgm:spPr/>
      <dgm:t>
        <a:bodyPr/>
        <a:lstStyle/>
        <a:p>
          <a:endParaRPr lang="en-IN"/>
        </a:p>
      </dgm:t>
    </dgm:pt>
    <dgm:pt modelId="{E23D4256-4101-4CA2-B6CE-8687DC2B9D03}" type="sibTrans" cxnId="{D1358682-C126-476F-9F6F-47519311418B}">
      <dgm:prSet/>
      <dgm:spPr/>
      <dgm:t>
        <a:bodyPr/>
        <a:lstStyle/>
        <a:p>
          <a:endParaRPr lang="en-IN"/>
        </a:p>
      </dgm:t>
    </dgm:pt>
    <dgm:pt modelId="{A95D4C4E-DAD1-4A35-81AD-250FBDD9329F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dirty="0">
              <a:solidFill>
                <a:schemeClr val="bg1"/>
              </a:solidFill>
            </a:rPr>
            <a:t>Wellbeing and </a:t>
          </a:r>
        </a:p>
        <a:p>
          <a:r>
            <a:rPr lang="en-US" sz="1400" dirty="0">
              <a:solidFill>
                <a:schemeClr val="bg1"/>
              </a:solidFill>
            </a:rPr>
            <a:t>Social aspect</a:t>
          </a:r>
          <a:endParaRPr lang="en-IN" sz="1400" dirty="0">
            <a:solidFill>
              <a:schemeClr val="bg1"/>
            </a:solidFill>
          </a:endParaRPr>
        </a:p>
      </dgm:t>
    </dgm:pt>
    <dgm:pt modelId="{907F1236-F538-404B-AFBB-2E9B3C1EBDC1}" type="parTrans" cxnId="{7034E2FC-11BA-4E13-83C4-ECB0333A66AD}">
      <dgm:prSet/>
      <dgm:spPr/>
      <dgm:t>
        <a:bodyPr/>
        <a:lstStyle/>
        <a:p>
          <a:endParaRPr lang="en-IN"/>
        </a:p>
      </dgm:t>
    </dgm:pt>
    <dgm:pt modelId="{4047EFD8-7E26-49E2-8CED-1B7341CCA2A9}" type="sibTrans" cxnId="{7034E2FC-11BA-4E13-83C4-ECB0333A66AD}">
      <dgm:prSet/>
      <dgm:spPr/>
      <dgm:t>
        <a:bodyPr/>
        <a:lstStyle/>
        <a:p>
          <a:endParaRPr lang="en-IN"/>
        </a:p>
      </dgm:t>
    </dgm:pt>
    <dgm:pt modelId="{54D1C7E5-1F74-40BF-9E83-5358B05B1BCC}" type="pres">
      <dgm:prSet presAssocID="{2E470BF0-F5CE-4800-B786-34BC1BE3CC75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6B63E0B7-39B1-4BD0-844D-3B71DB86EADE}" type="pres">
      <dgm:prSet presAssocID="{A95D4C4E-DAD1-4A35-81AD-250FBDD9329F}" presName="Accent3" presStyleCnt="0"/>
      <dgm:spPr/>
    </dgm:pt>
    <dgm:pt modelId="{4849C34C-16C4-44FB-B923-00DCA956A03A}" type="pres">
      <dgm:prSet presAssocID="{A95D4C4E-DAD1-4A35-81AD-250FBDD9329F}" presName="Accent" presStyleLbl="node1" presStyleIdx="0" presStyleCnt="3" custLinFactNeighborX="4723" custLinFactNeighborY="-930"/>
      <dgm:spPr>
        <a:solidFill>
          <a:schemeClr val="accent4">
            <a:lumMod val="60000"/>
            <a:lumOff val="40000"/>
          </a:schemeClr>
        </a:solidFill>
      </dgm:spPr>
    </dgm:pt>
    <dgm:pt modelId="{BC2C6B78-2D15-442F-953B-4FCA9C9C8E27}" type="pres">
      <dgm:prSet presAssocID="{A95D4C4E-DAD1-4A35-81AD-250FBDD9329F}" presName="ParentBackground3" presStyleCnt="0"/>
      <dgm:spPr/>
    </dgm:pt>
    <dgm:pt modelId="{9D3A73A7-6A88-4041-81E5-6362E40023DF}" type="pres">
      <dgm:prSet presAssocID="{A95D4C4E-DAD1-4A35-81AD-250FBDD9329F}" presName="ParentBackground" presStyleLbl="fgAcc1" presStyleIdx="0" presStyleCnt="3" custLinFactNeighborX="8596" custLinFactNeighborY="-1496"/>
      <dgm:spPr/>
    </dgm:pt>
    <dgm:pt modelId="{7AB9FE42-8522-4907-A9DA-009253E43CCB}" type="pres">
      <dgm:prSet presAssocID="{A95D4C4E-DAD1-4A35-81AD-250FBDD9329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CC7AC6C5-79D0-4CCC-BF7D-BC2F7A0BCC70}" type="pres">
      <dgm:prSet presAssocID="{99D834E7-894D-4AC9-B918-53E660560706}" presName="Accent2" presStyleCnt="0"/>
      <dgm:spPr/>
    </dgm:pt>
    <dgm:pt modelId="{FF43CAA2-A5A3-44BC-A05B-0D52ABA1A743}" type="pres">
      <dgm:prSet presAssocID="{99D834E7-894D-4AC9-B918-53E660560706}" presName="Accent" presStyleLbl="node1" presStyleIdx="1" presStyleCnt="3"/>
      <dgm:spPr>
        <a:solidFill>
          <a:schemeClr val="accent4">
            <a:lumMod val="60000"/>
            <a:lumOff val="40000"/>
          </a:schemeClr>
        </a:solidFill>
      </dgm:spPr>
    </dgm:pt>
    <dgm:pt modelId="{F4FB1CEC-7B4C-4A4D-85DF-FF0EB4DEFBED}" type="pres">
      <dgm:prSet presAssocID="{99D834E7-894D-4AC9-B918-53E660560706}" presName="ParentBackground2" presStyleCnt="0"/>
      <dgm:spPr/>
    </dgm:pt>
    <dgm:pt modelId="{FD3D1211-5BC5-438E-AC16-699F972A98BC}" type="pres">
      <dgm:prSet presAssocID="{99D834E7-894D-4AC9-B918-53E660560706}" presName="ParentBackground" presStyleLbl="fgAcc1" presStyleIdx="1" presStyleCnt="3"/>
      <dgm:spPr/>
    </dgm:pt>
    <dgm:pt modelId="{0745BFC5-C10F-4ACF-9C46-1E9D1CA94D3C}" type="pres">
      <dgm:prSet presAssocID="{99D834E7-894D-4AC9-B918-53E66056070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7676D33-113A-43EC-9123-B886DEA44CA0}" type="pres">
      <dgm:prSet presAssocID="{25B9D707-10FE-43B3-8C9B-5271ED8B917F}" presName="Accent1" presStyleCnt="0"/>
      <dgm:spPr/>
    </dgm:pt>
    <dgm:pt modelId="{6D2540DB-BA95-4FD4-92FF-3A63807677E3}" type="pres">
      <dgm:prSet presAssocID="{25B9D707-10FE-43B3-8C9B-5271ED8B917F}" presName="Accent" presStyleLbl="node1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20DBF013-9543-40B2-A3F2-013A877EB2B5}" type="pres">
      <dgm:prSet presAssocID="{25B9D707-10FE-43B3-8C9B-5271ED8B917F}" presName="ParentBackground1" presStyleCnt="0"/>
      <dgm:spPr/>
    </dgm:pt>
    <dgm:pt modelId="{23CA4B38-9A72-4C47-B404-F8A1BD9C5C8E}" type="pres">
      <dgm:prSet presAssocID="{25B9D707-10FE-43B3-8C9B-5271ED8B917F}" presName="ParentBackground" presStyleLbl="fgAcc1" presStyleIdx="2" presStyleCnt="3"/>
      <dgm:spPr/>
    </dgm:pt>
    <dgm:pt modelId="{0B78164D-9571-4BA7-8721-5A110E4D0760}" type="pres">
      <dgm:prSet presAssocID="{25B9D707-10FE-43B3-8C9B-5271ED8B917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82D1408-5A4E-432D-AC20-A1B0A10C440A}" type="presOf" srcId="{2E470BF0-F5CE-4800-B786-34BC1BE3CC75}" destId="{54D1C7E5-1F74-40BF-9E83-5358B05B1BCC}" srcOrd="0" destOrd="0" presId="urn:microsoft.com/office/officeart/2011/layout/CircleProcess"/>
    <dgm:cxn modelId="{DF59100B-74D2-4E13-90D9-D5333B4A0E9E}" type="presOf" srcId="{A95D4C4E-DAD1-4A35-81AD-250FBDD9329F}" destId="{7AB9FE42-8522-4907-A9DA-009253E43CCB}" srcOrd="1" destOrd="0" presId="urn:microsoft.com/office/officeart/2011/layout/CircleProcess"/>
    <dgm:cxn modelId="{D1358682-C126-476F-9F6F-47519311418B}" srcId="{2E470BF0-F5CE-4800-B786-34BC1BE3CC75}" destId="{99D834E7-894D-4AC9-B918-53E660560706}" srcOrd="1" destOrd="0" parTransId="{FDC6F6E8-F18D-4252-9B69-9E963792A991}" sibTransId="{E23D4256-4101-4CA2-B6CE-8687DC2B9D03}"/>
    <dgm:cxn modelId="{91A627B8-888C-472E-A7EC-9A08CF885B8C}" type="presOf" srcId="{25B9D707-10FE-43B3-8C9B-5271ED8B917F}" destId="{23CA4B38-9A72-4C47-B404-F8A1BD9C5C8E}" srcOrd="0" destOrd="0" presId="urn:microsoft.com/office/officeart/2011/layout/CircleProcess"/>
    <dgm:cxn modelId="{CCE9D8BA-0543-4B95-9768-761E8D354F5F}" srcId="{2E470BF0-F5CE-4800-B786-34BC1BE3CC75}" destId="{25B9D707-10FE-43B3-8C9B-5271ED8B917F}" srcOrd="0" destOrd="0" parTransId="{B4DBA3F0-32D6-429F-9131-7318DBDD0713}" sibTransId="{8AE06A76-EED5-47E6-9456-6894EBDB1C2E}"/>
    <dgm:cxn modelId="{F9FFF8C3-4692-482B-ADB2-37C812986DDC}" type="presOf" srcId="{25B9D707-10FE-43B3-8C9B-5271ED8B917F}" destId="{0B78164D-9571-4BA7-8721-5A110E4D0760}" srcOrd="1" destOrd="0" presId="urn:microsoft.com/office/officeart/2011/layout/CircleProcess"/>
    <dgm:cxn modelId="{CADDCACB-5300-4747-9328-D430E18D685A}" type="presOf" srcId="{A95D4C4E-DAD1-4A35-81AD-250FBDD9329F}" destId="{9D3A73A7-6A88-4041-81E5-6362E40023DF}" srcOrd="0" destOrd="0" presId="urn:microsoft.com/office/officeart/2011/layout/CircleProcess"/>
    <dgm:cxn modelId="{1EAA94E8-40D5-468C-9D13-B2DB512B4C07}" type="presOf" srcId="{99D834E7-894D-4AC9-B918-53E660560706}" destId="{0745BFC5-C10F-4ACF-9C46-1E9D1CA94D3C}" srcOrd="1" destOrd="0" presId="urn:microsoft.com/office/officeart/2011/layout/CircleProcess"/>
    <dgm:cxn modelId="{2C2E26F6-D079-49FF-A9D9-CB1E7911E0E7}" type="presOf" srcId="{99D834E7-894D-4AC9-B918-53E660560706}" destId="{FD3D1211-5BC5-438E-AC16-699F972A98BC}" srcOrd="0" destOrd="0" presId="urn:microsoft.com/office/officeart/2011/layout/CircleProcess"/>
    <dgm:cxn modelId="{7034E2FC-11BA-4E13-83C4-ECB0333A66AD}" srcId="{2E470BF0-F5CE-4800-B786-34BC1BE3CC75}" destId="{A95D4C4E-DAD1-4A35-81AD-250FBDD9329F}" srcOrd="2" destOrd="0" parTransId="{907F1236-F538-404B-AFBB-2E9B3C1EBDC1}" sibTransId="{4047EFD8-7E26-49E2-8CED-1B7341CCA2A9}"/>
    <dgm:cxn modelId="{67FF2A5D-6C8A-48D9-8728-A5BB3CA18F45}" type="presParOf" srcId="{54D1C7E5-1F74-40BF-9E83-5358B05B1BCC}" destId="{6B63E0B7-39B1-4BD0-844D-3B71DB86EADE}" srcOrd="0" destOrd="0" presId="urn:microsoft.com/office/officeart/2011/layout/CircleProcess"/>
    <dgm:cxn modelId="{83E9130D-307E-4432-8768-6B579807D08E}" type="presParOf" srcId="{6B63E0B7-39B1-4BD0-844D-3B71DB86EADE}" destId="{4849C34C-16C4-44FB-B923-00DCA956A03A}" srcOrd="0" destOrd="0" presId="urn:microsoft.com/office/officeart/2011/layout/CircleProcess"/>
    <dgm:cxn modelId="{43B15686-AAD7-4E37-8837-224D623992E0}" type="presParOf" srcId="{54D1C7E5-1F74-40BF-9E83-5358B05B1BCC}" destId="{BC2C6B78-2D15-442F-953B-4FCA9C9C8E27}" srcOrd="1" destOrd="0" presId="urn:microsoft.com/office/officeart/2011/layout/CircleProcess"/>
    <dgm:cxn modelId="{99B80DB7-0E31-41E4-8D11-214DF57A3044}" type="presParOf" srcId="{BC2C6B78-2D15-442F-953B-4FCA9C9C8E27}" destId="{9D3A73A7-6A88-4041-81E5-6362E40023DF}" srcOrd="0" destOrd="0" presId="urn:microsoft.com/office/officeart/2011/layout/CircleProcess"/>
    <dgm:cxn modelId="{6B35646F-AC2F-4A27-B78C-5ACA40D53244}" type="presParOf" srcId="{54D1C7E5-1F74-40BF-9E83-5358B05B1BCC}" destId="{7AB9FE42-8522-4907-A9DA-009253E43CCB}" srcOrd="2" destOrd="0" presId="urn:microsoft.com/office/officeart/2011/layout/CircleProcess"/>
    <dgm:cxn modelId="{314D759C-7209-4DE0-AC16-AC6028A191D1}" type="presParOf" srcId="{54D1C7E5-1F74-40BF-9E83-5358B05B1BCC}" destId="{CC7AC6C5-79D0-4CCC-BF7D-BC2F7A0BCC70}" srcOrd="3" destOrd="0" presId="urn:microsoft.com/office/officeart/2011/layout/CircleProcess"/>
    <dgm:cxn modelId="{D4AC7FFA-FE58-4332-B6B8-3499DA365236}" type="presParOf" srcId="{CC7AC6C5-79D0-4CCC-BF7D-BC2F7A0BCC70}" destId="{FF43CAA2-A5A3-44BC-A05B-0D52ABA1A743}" srcOrd="0" destOrd="0" presId="urn:microsoft.com/office/officeart/2011/layout/CircleProcess"/>
    <dgm:cxn modelId="{FD29067C-1867-4B71-9E43-721D459ED9D3}" type="presParOf" srcId="{54D1C7E5-1F74-40BF-9E83-5358B05B1BCC}" destId="{F4FB1CEC-7B4C-4A4D-85DF-FF0EB4DEFBED}" srcOrd="4" destOrd="0" presId="urn:microsoft.com/office/officeart/2011/layout/CircleProcess"/>
    <dgm:cxn modelId="{88C19422-0E61-456B-B3C1-C9C091A12333}" type="presParOf" srcId="{F4FB1CEC-7B4C-4A4D-85DF-FF0EB4DEFBED}" destId="{FD3D1211-5BC5-438E-AC16-699F972A98BC}" srcOrd="0" destOrd="0" presId="urn:microsoft.com/office/officeart/2011/layout/CircleProcess"/>
    <dgm:cxn modelId="{0E6BBC5C-6F47-4DD0-B992-19FE26994A7A}" type="presParOf" srcId="{54D1C7E5-1F74-40BF-9E83-5358B05B1BCC}" destId="{0745BFC5-C10F-4ACF-9C46-1E9D1CA94D3C}" srcOrd="5" destOrd="0" presId="urn:microsoft.com/office/officeart/2011/layout/CircleProcess"/>
    <dgm:cxn modelId="{818776D7-C8D8-46E7-BF96-046CF58BEE9F}" type="presParOf" srcId="{54D1C7E5-1F74-40BF-9E83-5358B05B1BCC}" destId="{B7676D33-113A-43EC-9123-B886DEA44CA0}" srcOrd="6" destOrd="0" presId="urn:microsoft.com/office/officeart/2011/layout/CircleProcess"/>
    <dgm:cxn modelId="{7290173E-C5C4-48F9-A6FE-B803DB2D4CEF}" type="presParOf" srcId="{B7676D33-113A-43EC-9123-B886DEA44CA0}" destId="{6D2540DB-BA95-4FD4-92FF-3A63807677E3}" srcOrd="0" destOrd="0" presId="urn:microsoft.com/office/officeart/2011/layout/CircleProcess"/>
    <dgm:cxn modelId="{F05FC40D-B97C-4D8D-A12E-396AA9293F9A}" type="presParOf" srcId="{54D1C7E5-1F74-40BF-9E83-5358B05B1BCC}" destId="{20DBF013-9543-40B2-A3F2-013A877EB2B5}" srcOrd="7" destOrd="0" presId="urn:microsoft.com/office/officeart/2011/layout/CircleProcess"/>
    <dgm:cxn modelId="{97482E4B-E3C4-4CB5-9B04-EF003E8714FC}" type="presParOf" srcId="{20DBF013-9543-40B2-A3F2-013A877EB2B5}" destId="{23CA4B38-9A72-4C47-B404-F8A1BD9C5C8E}" srcOrd="0" destOrd="0" presId="urn:microsoft.com/office/officeart/2011/layout/CircleProcess"/>
    <dgm:cxn modelId="{08F3B0F7-6267-4297-8E8C-DBF3C6C59A74}" type="presParOf" srcId="{54D1C7E5-1F74-40BF-9E83-5358B05B1BCC}" destId="{0B78164D-9571-4BA7-8721-5A110E4D076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9C34C-16C4-44FB-B923-00DCA956A03A}">
      <dsp:nvSpPr>
        <dsp:cNvPr id="0" name=""/>
        <dsp:cNvSpPr/>
      </dsp:nvSpPr>
      <dsp:spPr>
        <a:xfrm>
          <a:off x="6083942" y="753394"/>
          <a:ext cx="2046139" cy="2046518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A73A7-6A88-4041-81E5-6362E40023DF}">
      <dsp:nvSpPr>
        <dsp:cNvPr id="0" name=""/>
        <dsp:cNvSpPr/>
      </dsp:nvSpPr>
      <dsp:spPr>
        <a:xfrm>
          <a:off x="6219447" y="812081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Indoor air quality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6492532" y="1084998"/>
        <a:ext cx="1364093" cy="1364225"/>
      </dsp:txXfrm>
    </dsp:sp>
    <dsp:sp modelId="{FF43CAA2-A5A3-44BC-A05B-0D52ABA1A743}">
      <dsp:nvSpPr>
        <dsp:cNvPr id="0" name=""/>
        <dsp:cNvSpPr/>
      </dsp:nvSpPr>
      <dsp:spPr>
        <a:xfrm rot="2700000">
          <a:off x="3875023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D1211-5BC5-438E-AC16-699F972A98BC}">
      <dsp:nvSpPr>
        <dsp:cNvPr id="0" name=""/>
        <dsp:cNvSpPr/>
      </dsp:nvSpPr>
      <dsp:spPr>
        <a:xfrm>
          <a:off x="3940497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Comfort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4213582" y="1113573"/>
        <a:ext cx="1364093" cy="1364225"/>
      </dsp:txXfrm>
    </dsp:sp>
    <dsp:sp modelId="{6D2540DB-BA95-4FD4-92FF-3A63807677E3}">
      <dsp:nvSpPr>
        <dsp:cNvPr id="0" name=""/>
        <dsp:cNvSpPr/>
      </dsp:nvSpPr>
      <dsp:spPr>
        <a:xfrm rot="2700000">
          <a:off x="1760279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A4B38-9A72-4C47-B404-F8A1BD9C5C8E}">
      <dsp:nvSpPr>
        <dsp:cNvPr id="0" name=""/>
        <dsp:cNvSpPr/>
      </dsp:nvSpPr>
      <dsp:spPr>
        <a:xfrm>
          <a:off x="1825753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Energy management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2098838" y="1113573"/>
        <a:ext cx="1364093" cy="13642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9C34C-16C4-44FB-B923-00DCA956A03A}">
      <dsp:nvSpPr>
        <dsp:cNvPr id="0" name=""/>
        <dsp:cNvSpPr/>
      </dsp:nvSpPr>
      <dsp:spPr>
        <a:xfrm>
          <a:off x="6083942" y="753394"/>
          <a:ext cx="2046139" cy="2046518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A73A7-6A88-4041-81E5-6362E40023DF}">
      <dsp:nvSpPr>
        <dsp:cNvPr id="0" name=""/>
        <dsp:cNvSpPr/>
      </dsp:nvSpPr>
      <dsp:spPr>
        <a:xfrm>
          <a:off x="6219447" y="812081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Wellbeing and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Social aspect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6492532" y="1084998"/>
        <a:ext cx="1364093" cy="1364225"/>
      </dsp:txXfrm>
    </dsp:sp>
    <dsp:sp modelId="{FF43CAA2-A5A3-44BC-A05B-0D52ABA1A743}">
      <dsp:nvSpPr>
        <dsp:cNvPr id="0" name=""/>
        <dsp:cNvSpPr/>
      </dsp:nvSpPr>
      <dsp:spPr>
        <a:xfrm rot="2700000">
          <a:off x="3875023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D1211-5BC5-438E-AC16-699F972A98BC}">
      <dsp:nvSpPr>
        <dsp:cNvPr id="0" name=""/>
        <dsp:cNvSpPr/>
      </dsp:nvSpPr>
      <dsp:spPr>
        <a:xfrm>
          <a:off x="3940497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Solid waste management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4213582" y="1113573"/>
        <a:ext cx="1364093" cy="1364225"/>
      </dsp:txXfrm>
    </dsp:sp>
    <dsp:sp modelId="{6D2540DB-BA95-4FD4-92FF-3A63807677E3}">
      <dsp:nvSpPr>
        <dsp:cNvPr id="0" name=""/>
        <dsp:cNvSpPr/>
      </dsp:nvSpPr>
      <dsp:spPr>
        <a:xfrm rot="2700000">
          <a:off x="1760279" y="774900"/>
          <a:ext cx="2041211" cy="2041211"/>
        </a:xfrm>
        <a:prstGeom prst="teardrop">
          <a:avLst>
            <a:gd name="adj" fmla="val 100000"/>
          </a:avLst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A4B38-9A72-4C47-B404-F8A1BD9C5C8E}">
      <dsp:nvSpPr>
        <dsp:cNvPr id="0" name=""/>
        <dsp:cNvSpPr/>
      </dsp:nvSpPr>
      <dsp:spPr>
        <a:xfrm>
          <a:off x="1825753" y="840656"/>
          <a:ext cx="1910263" cy="1910059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Water management</a:t>
          </a:r>
          <a:endParaRPr lang="en-IN" sz="1400" kern="1200" dirty="0">
            <a:solidFill>
              <a:schemeClr val="bg1"/>
            </a:solidFill>
          </a:endParaRPr>
        </a:p>
      </dsp:txBody>
      <dsp:txXfrm>
        <a:off x="2098838" y="1113573"/>
        <a:ext cx="1364093" cy="1364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riha-council-9aa00a94/" TargetMode="External"/><Relationship Id="rId2" Type="http://schemas.openxmlformats.org/officeDocument/2006/relationships/hyperlink" Target="mailto:griha.award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.com/grihacouncil?s=21&amp;t=bBwkW-oCEPwmc0_4M9NSig" TargetMode="External"/><Relationship Id="rId5" Type="http://schemas.openxmlformats.org/officeDocument/2006/relationships/hyperlink" Target="https://www.instagram.com/grihacouncil/?igshid=MTRrdWVkNjR6MDFjcA%3D%3D&amp;utm_source=qr" TargetMode="External"/><Relationship Id="rId4" Type="http://schemas.openxmlformats.org/officeDocument/2006/relationships/hyperlink" Target="https://www.facebook.com/griha.counci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CCECFF"/>
            </a:gs>
            <a:gs pos="64000">
              <a:schemeClr val="bg2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llage of photos of buildings&#10;&#10;Description automatically generated">
            <a:extLst>
              <a:ext uri="{FF2B5EF4-FFF2-40B4-BE49-F238E27FC236}">
                <a16:creationId xmlns:a16="http://schemas.microsoft.com/office/drawing/2014/main" id="{2691AF83-6314-4BDC-04BC-2F67A79B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7265F65-DA63-2DA3-EBA9-13052FE19A47}"/>
              </a:ext>
            </a:extLst>
          </p:cNvPr>
          <p:cNvSpPr/>
          <p:nvPr/>
        </p:nvSpPr>
        <p:spPr>
          <a:xfrm>
            <a:off x="2454442" y="5919537"/>
            <a:ext cx="6849979" cy="513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FOR EXISTING SCHOOLS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50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56A7FB-DCE8-5B71-3C2E-36E814C7DF39}"/>
              </a:ext>
            </a:extLst>
          </p:cNvPr>
          <p:cNvSpPr txBox="1"/>
          <p:nvPr/>
        </p:nvSpPr>
        <p:spPr>
          <a:xfrm>
            <a:off x="1571088" y="907949"/>
            <a:ext cx="9786025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2.  Comfort–</a:t>
            </a:r>
          </a:p>
          <a:p>
            <a:pPr marL="342900" indent="-342900">
              <a:buAutoNum type="arabicPeriod"/>
            </a:pPr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installed BEE star labelled fans or dessert coolers?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 Submit photographs of fans/coolers highlighting their BEE star labelling.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List the passive design strategies adopted in school building for enhancing thermal comfort (like mutual shading, courtyard planning, light shelves etc.)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Submit photographs of passive design strategies adopted.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is the set point temperature for HVAC systems?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used insulation materials in your school?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location of insulation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Insulations are not used in school.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insulations installed in the school building.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how far is school building located from main road?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conducted noise audit in your school?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noise audit report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interval to conduct noise audit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578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797383-AA2B-25BE-BFAE-D7A822298BB4}"/>
              </a:ext>
            </a:extLst>
          </p:cNvPr>
          <p:cNvSpPr txBox="1"/>
          <p:nvPr/>
        </p:nvSpPr>
        <p:spPr>
          <a:xfrm>
            <a:off x="1571088" y="907949"/>
            <a:ext cx="9786025" cy="5370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3. Indoor Air Quality</a:t>
            </a:r>
          </a:p>
          <a:p>
            <a:pPr marL="342900" indent="-342900">
              <a:buAutoNum type="arabicPeriod"/>
            </a:pPr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Does your school have a policy for using low VOC and lead-free paints ?</a:t>
            </a:r>
          </a:p>
          <a:p>
            <a:pPr marL="640080" lvl="1"/>
            <a:r>
              <a:rPr lang="en-US" sz="17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 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 yes, submit the copy of policy for using low VOC and lead-free paints.</a:t>
            </a: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CO2, CO, RH sensors installed to monitor air quality of school?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highlighting the location of all sensors.</a:t>
            </a: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following details: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Total number of trees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Site area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Calculate: Total site area/number of trees.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Dave CO</a:t>
            </a:r>
            <a:r>
              <a:rPr lang="en-US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945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2C2E74-1873-BC08-9B7B-05F175DE9665}"/>
              </a:ext>
            </a:extLst>
          </p:cNvPr>
          <p:cNvSpPr txBox="1"/>
          <p:nvPr/>
        </p:nvSpPr>
        <p:spPr>
          <a:xfrm>
            <a:off x="1571088" y="1077220"/>
            <a:ext cx="9786025" cy="7432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4. Water Management-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rainwater recharge pits on site?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Number of pits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desilting chamber?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Rainwater recharge pits are not constructed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rainwater recharge pits.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a rainwater storage tank?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capacity of tank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Are you reusing the stored water? If yes, specify the location of water reuse.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Storage tanks are not constructed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rainwater storage tank.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installed STP on site?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capacity of STP.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Technology used.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STP installed.</a:t>
            </a: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location of water meters.</a:t>
            </a:r>
          </a:p>
          <a:p>
            <a:pPr marL="640080" lvl="1"/>
            <a:r>
              <a:rPr lang="en-US" sz="17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water meters installed..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239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24B0FD-37A8-1980-0E9C-C2BA29A06C34}"/>
              </a:ext>
            </a:extLst>
          </p:cNvPr>
          <p:cNvSpPr txBox="1"/>
          <p:nvPr/>
        </p:nvSpPr>
        <p:spPr>
          <a:xfrm>
            <a:off x="1571088" y="907949"/>
            <a:ext cx="9786025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4. Water Management-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low flow fixtures installed in your school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Faucets with aerators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Sensor based faucets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Sensor based urinals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Dual flush water closet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 low flow fixture installed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Others</a:t>
            </a:r>
          </a:p>
          <a:p>
            <a:pPr marL="1097280" lvl="2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all low flow fixtures installed in the school.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installed any efficient irrigation system for landscaping?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Drip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Sprinkler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Hose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Not installed</a:t>
            </a:r>
          </a:p>
          <a:p>
            <a:pPr marL="1097280" lvl="2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 efficient irrigation system used for landscaping.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01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80B19D-FBB9-BF6F-F557-04F324D5578B}"/>
              </a:ext>
            </a:extLst>
          </p:cNvPr>
          <p:cNvSpPr txBox="1"/>
          <p:nvPr/>
        </p:nvSpPr>
        <p:spPr>
          <a:xfrm>
            <a:off x="1571088" y="907949"/>
            <a:ext cx="9786025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5. Solid waste management-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waste management plan in your school?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Provision of multi-colored bins for different type of waste. Specify the waste segregated.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List the strategies to treat inorganic waste (paper, e-waste, plastic waste).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Multi-colored dustbins are not provided in school campus.</a:t>
            </a:r>
          </a:p>
          <a:p>
            <a:pPr marL="1097280" lvl="2"/>
            <a:r>
              <a:rPr lang="en-US" sz="1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 color-coded dustbins.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treat organic waste generated in your school?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Define strategies to treat organic waste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capacity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year of installation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Organic waste not treated.</a:t>
            </a:r>
          </a:p>
          <a:p>
            <a:pPr marL="1097280" lvl="2"/>
            <a:r>
              <a:rPr lang="en-US" sz="1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 organic waste strategy.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Calculate the following: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Amount of waste (organic+ inorganic) generated ………. Kg/capita/day.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Amount  of organic waste (landscape+ kitchen) generated…………kg/capita/day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Dave CO</a:t>
            </a:r>
            <a:r>
              <a:rPr lang="en-US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CO, RH sensors installed to monitor air quality of school?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495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6B21D4-FBE4-1F4D-04BE-AC072FD22868}"/>
              </a:ext>
            </a:extLst>
          </p:cNvPr>
          <p:cNvSpPr txBox="1"/>
          <p:nvPr/>
        </p:nvSpPr>
        <p:spPr>
          <a:xfrm>
            <a:off x="1427870" y="1077220"/>
            <a:ext cx="9655100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5. Wellbeing and social aspect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Mention the strategies adopted to create sustainability awareness amongst students.</a:t>
            </a:r>
          </a:p>
          <a:p>
            <a:pPr marL="640080" lvl="1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Submit photographs along with the brief narrative.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that universal accessibility measures have been adopted as per the  “ harmonized guidelines and space standards for a barrier-free built environment for the persons with Disabilities and elderly persons.”</a:t>
            </a:r>
          </a:p>
          <a:p>
            <a:pPr marL="892175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universal accessibility measures (such as ramps with dual level handrails, lifts with braille and audio assistance, differently abled toilets, parking, etc.) adopted in the school campus.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Are you using green house keeping products in your schools?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policy for using green house products.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Submit photographs of th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 green house keeping products.</a:t>
            </a:r>
          </a:p>
          <a:p>
            <a:pPr marL="640080" lvl="1"/>
            <a:endParaRPr lang="en-US" sz="1700" i="1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24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6EC69C-5017-E693-D4C5-248F0B1019F3}"/>
              </a:ext>
            </a:extLst>
          </p:cNvPr>
          <p:cNvSpPr txBox="1"/>
          <p:nvPr/>
        </p:nvSpPr>
        <p:spPr>
          <a:xfrm>
            <a:off x="1571089" y="907949"/>
            <a:ext cx="9655100" cy="6140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5. Wellbeing and social aspect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number of service staff working in the school campus 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(</a:t>
            </a:r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</a:t>
            </a:r>
            <a:r>
              <a:rPr lang="en-US" sz="1700" i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uards, house-keeping staff, drivers, gardener, etc. are considered as service staff)</a:t>
            </a:r>
          </a:p>
          <a:p>
            <a:pPr marL="925830" lvl="1" indent="-28575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a dedicate</a:t>
            </a: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 resting</a:t>
            </a: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space for service staff?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If yes, submit photographs.</a:t>
            </a:r>
          </a:p>
          <a:p>
            <a:pPr marL="640080" lvl="1"/>
            <a:endParaRPr lang="en-US" sz="17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</a:t>
            </a: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dedicated toilets </a:t>
            </a:r>
            <a:r>
              <a:rPr lang="en-US" sz="17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 service staff?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If yes, submit photographs.</a:t>
            </a:r>
            <a:endParaRPr lang="en-US" sz="17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40080" lvl="1"/>
            <a:r>
              <a:rPr lang="en-US" sz="18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</a:t>
            </a: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35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6CCD-FF4A-A3A9-3BE5-5E2F27A3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Contact details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81E4A-F015-BC67-836D-6B892906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31" y="832010"/>
            <a:ext cx="3521184" cy="399782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Contact person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Designation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Mobile no.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Email id – </a:t>
            </a:r>
          </a:p>
          <a:p>
            <a:endParaRPr lang="en-I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AF6B59-BAFC-3DB6-3BE6-9B3AD8E9597A}"/>
              </a:ext>
            </a:extLst>
          </p:cNvPr>
          <p:cNvSpPr txBox="1">
            <a:spLocks/>
          </p:cNvSpPr>
          <p:nvPr/>
        </p:nvSpPr>
        <p:spPr>
          <a:xfrm>
            <a:off x="1488848" y="4312986"/>
            <a:ext cx="6931069" cy="554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Nominees for the award evening– </a:t>
            </a:r>
          </a:p>
          <a:p>
            <a:endParaRPr lang="en-IN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B2A35E-0D16-ACB5-EB64-80C8ACC6C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39230"/>
              </p:ext>
            </p:extLst>
          </p:nvPr>
        </p:nvGraphicFramePr>
        <p:xfrm>
          <a:off x="2094231" y="4880638"/>
          <a:ext cx="5029196" cy="163049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97134">
                  <a:extLst>
                    <a:ext uri="{9D8B030D-6E8A-4147-A177-3AD203B41FA5}">
                      <a16:colId xmlns:a16="http://schemas.microsoft.com/office/drawing/2014/main" val="55865195"/>
                    </a:ext>
                  </a:extLst>
                </a:gridCol>
                <a:gridCol w="1330713">
                  <a:extLst>
                    <a:ext uri="{9D8B030D-6E8A-4147-A177-3AD203B41FA5}">
                      <a16:colId xmlns:a16="http://schemas.microsoft.com/office/drawing/2014/main" val="662470246"/>
                    </a:ext>
                  </a:extLst>
                </a:gridCol>
                <a:gridCol w="1094221">
                  <a:extLst>
                    <a:ext uri="{9D8B030D-6E8A-4147-A177-3AD203B41FA5}">
                      <a16:colId xmlns:a16="http://schemas.microsoft.com/office/drawing/2014/main" val="1570255171"/>
                    </a:ext>
                  </a:extLst>
                </a:gridCol>
                <a:gridCol w="1807128">
                  <a:extLst>
                    <a:ext uri="{9D8B030D-6E8A-4147-A177-3AD203B41FA5}">
                      <a16:colId xmlns:a16="http://schemas.microsoft.com/office/drawing/2014/main" val="1565908119"/>
                    </a:ext>
                  </a:extLst>
                </a:gridCol>
              </a:tblGrid>
              <a:tr h="407623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S.No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Email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Phone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66418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596915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336880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32940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9257963-F517-3A8C-5748-003E19D166A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789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of a building with a leaf&#10;&#10;Description automatically generated with low confidence">
            <a:extLst>
              <a:ext uri="{FF2B5EF4-FFF2-40B4-BE49-F238E27FC236}">
                <a16:creationId xmlns:a16="http://schemas.microsoft.com/office/drawing/2014/main" id="{17C63461-980E-9935-9E81-9BE94C6FF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76" t="21504" r="27231" b="16958"/>
          <a:stretch/>
        </p:blipFill>
        <p:spPr>
          <a:xfrm>
            <a:off x="4780081" y="1819518"/>
            <a:ext cx="3270465" cy="321896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E753F1-AFF0-8511-0952-2A388BF57222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59EF71-FA0A-625D-28A7-F82DA5CF9661}"/>
              </a:ext>
            </a:extLst>
          </p:cNvPr>
          <p:cNvSpPr/>
          <p:nvPr/>
        </p:nvSpPr>
        <p:spPr>
          <a:xfrm>
            <a:off x="-1" y="0"/>
            <a:ext cx="104503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591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569519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Guidelines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136" y="667790"/>
            <a:ext cx="9819574" cy="692606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Open application irrespective of any ratings can apply which have embedded sustainable parameters in their school.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participation in the aforementioned award category, the school should fill the presentation template that is given with the guidelines, in .pptx format.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must explain their strategies as per the instructions given under in the subsequent slides and support it with pictures.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Submit a single presentation consisting all the categories that have been mentioned.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school must mention completed interventions.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Winners will be felicitated during the 16</a:t>
            </a:r>
            <a:r>
              <a:rPr lang="en-US" sz="1600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GRIHA Summit on </a:t>
            </a:r>
            <a:r>
              <a:rPr lang="en-US" sz="16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en-US" sz="1600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December 2024. 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your entries at 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 or before </a:t>
            </a:r>
            <a:r>
              <a:rPr lang="en-US" sz="1600" b="1" u="sng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</a:t>
            </a:r>
            <a:r>
              <a:rPr lang="en-US" sz="1600" b="1" u="sng" baseline="3000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600" b="1" u="sng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October </a:t>
            </a:r>
            <a:r>
              <a:rPr lang="en-US" sz="16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2024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any further queries, please get in touch with us at 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Connect on our social media handles for updates</a:t>
            </a:r>
          </a:p>
          <a:p>
            <a:pPr marL="457200" lvl="1" indent="0" fontAlgn="base">
              <a:lnSpc>
                <a:spcPct val="100000"/>
              </a:lnSpc>
              <a:buNone/>
            </a:pP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US" sz="14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en-US" sz="14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</a:t>
            </a:r>
            <a:r>
              <a:rPr lang="en-US" sz="14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14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 (Formerly Twitter)</a:t>
            </a:r>
            <a:endParaRPr lang="en-US" sz="1400" b="0" i="0" dirty="0">
              <a:solidFill>
                <a:srgbClr val="00B0F0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IN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9AC56D-F79D-0776-825C-E20467796761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20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School brief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0FD5F03-8D15-FE94-C094-A3D3768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733818"/>
              </p:ext>
            </p:extLst>
          </p:nvPr>
        </p:nvGraphicFramePr>
        <p:xfrm>
          <a:off x="2279375" y="1018540"/>
          <a:ext cx="7796212" cy="4079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25758">
                  <a:extLst>
                    <a:ext uri="{9D8B030D-6E8A-4147-A177-3AD203B41FA5}">
                      <a16:colId xmlns:a16="http://schemas.microsoft.com/office/drawing/2014/main" val="1174631388"/>
                    </a:ext>
                  </a:extLst>
                </a:gridCol>
                <a:gridCol w="2970454">
                  <a:extLst>
                    <a:ext uri="{9D8B030D-6E8A-4147-A177-3AD203B41FA5}">
                      <a16:colId xmlns:a16="http://schemas.microsoft.com/office/drawing/2014/main" val="1681780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263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Name of the School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4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GRIHA project code*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65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Location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43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Site area (sqm.)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93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Built-up area (sqm.)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42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No. of building blocks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4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Name of building blocks (If blocks are &gt;1)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0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No. of </a:t>
                      </a:r>
                      <a:r>
                        <a:rPr lang="en-US" dirty="0" err="1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Storey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255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Type of building (AC/Non-AC/Mixed mode)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7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 no. of occupants</a:t>
                      </a:r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765B5-0529-A3F0-787A-C744B3B0D975}"/>
              </a:ext>
            </a:extLst>
          </p:cNvPr>
          <p:cNvSpPr txBox="1"/>
          <p:nvPr/>
        </p:nvSpPr>
        <p:spPr>
          <a:xfrm>
            <a:off x="995518" y="6522602"/>
            <a:ext cx="10369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</a:rPr>
              <a:t>* Do not fill “GRIHA project code” in case the school is not registered under GRIHA for Existing Schools.</a:t>
            </a:r>
          </a:p>
        </p:txBody>
      </p:sp>
    </p:spTree>
    <p:extLst>
      <p:ext uri="{BB962C8B-B14F-4D97-AF65-F5344CB8AC3E}">
        <p14:creationId xmlns:p14="http://schemas.microsoft.com/office/powerpoint/2010/main" val="29281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Categories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BEE7CECA-EDC6-5030-83E2-14795A1AB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529364"/>
              </p:ext>
            </p:extLst>
          </p:nvPr>
        </p:nvGraphicFramePr>
        <p:xfrm>
          <a:off x="1509062" y="1144103"/>
          <a:ext cx="9370973" cy="359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Content Placeholder 7">
            <a:extLst>
              <a:ext uri="{FF2B5EF4-FFF2-40B4-BE49-F238E27FC236}">
                <a16:creationId xmlns:a16="http://schemas.microsoft.com/office/drawing/2014/main" id="{E8E9FDDE-4987-1AF1-0E82-A36F661A54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998359"/>
              </p:ext>
            </p:extLst>
          </p:nvPr>
        </p:nvGraphicFramePr>
        <p:xfrm>
          <a:off x="1509062" y="3105590"/>
          <a:ext cx="9370973" cy="359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8347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834" y="490330"/>
            <a:ext cx="7958331" cy="61092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7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SCHOOL IMAGE:</a:t>
            </a: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 resolution image of the school (for website &amp; social media)</a:t>
            </a: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(Please provide Image in JPG format) </a:t>
            </a:r>
          </a:p>
          <a:p>
            <a:pPr marL="0" indent="0">
              <a:buNone/>
            </a:pPr>
            <a:r>
              <a:rPr lang="en-US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the presentation in </a:t>
            </a:r>
            <a:r>
              <a:rPr lang="en-IN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.PPTX format.</a:t>
            </a: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DFB4B-C5AF-A33D-F75B-50DBE7BDD60F}"/>
              </a:ext>
            </a:extLst>
          </p:cNvPr>
          <p:cNvSpPr/>
          <p:nvPr/>
        </p:nvSpPr>
        <p:spPr>
          <a:xfrm>
            <a:off x="2252869" y="2282686"/>
            <a:ext cx="4572000" cy="2292626"/>
          </a:xfrm>
          <a:prstGeom prst="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88498F-B49B-B739-F70E-41D47837806E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496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45563E-EA8E-234D-8702-93E767393666}"/>
              </a:ext>
            </a:extLst>
          </p:cNvPr>
          <p:cNvSpPr txBox="1"/>
          <p:nvPr/>
        </p:nvSpPr>
        <p:spPr>
          <a:xfrm>
            <a:off x="1578661" y="994856"/>
            <a:ext cx="9786025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1. Energy management 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 your school naturally ventilated?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Details of HVAC system installed in your school: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system installed (such as split AC, window AC, VRF system, chillers etc.)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Capacity of system installed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Set point of HVAC system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refrigerant used in the system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Year of installation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Non installed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HVAC systems and specification plate installed.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is the mode of transportation being used by the students and teachers to travel to school? 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Number of students &amp; teachers travelling by bus: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Number of students &amp; teachers travelling by private vehicles: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lighting fixtures used in your school (such as LEDS):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lighting fixtures installed.</a:t>
            </a: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C33D99-2036-273A-3A52-60D71D09BBE2}"/>
              </a:ext>
            </a:extLst>
          </p:cNvPr>
          <p:cNvSpPr txBox="1"/>
          <p:nvPr/>
        </p:nvSpPr>
        <p:spPr>
          <a:xfrm>
            <a:off x="1202987" y="1061836"/>
            <a:ext cx="9786025" cy="533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1. Energy management 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an operation &amp; maintenance team for plumbing and electrical equipment?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 yes, submit copy of operation &amp; maintenance manuals</a:t>
            </a:r>
          </a:p>
          <a:p>
            <a:pPr marL="1097280" lvl="2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Does your school have a policy for using energy efficient appliances?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Yes 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If yes, submit copy of policy.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Details of renewable energy system installed in your school 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system installed (such as solar PV, solar water heaters, </a:t>
            </a:r>
            <a:r>
              <a:rPr lang="en-US" sz="17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etc</a:t>
            </a: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)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Capacity of system installed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Year of installation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Not installed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renewable energy system and specification plate installed.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4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C7C73-2F79-A4CC-31CD-8DBE5AE817E1}"/>
              </a:ext>
            </a:extLst>
          </p:cNvPr>
          <p:cNvSpPr txBox="1"/>
          <p:nvPr/>
        </p:nvSpPr>
        <p:spPr>
          <a:xfrm>
            <a:off x="1875888" y="1077220"/>
            <a:ext cx="9786025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Energy management –</a:t>
            </a:r>
          </a:p>
          <a:p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Mention about the outdoor lighting fixtures installed in your school: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fixture installed (such as LED, Halogens, bollards, pole lights, flood lights, etc.)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When was it installed: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Outdoor lighting fixtures are not installed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outdoor lighting fixtures installed.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925830" lvl="1" indent="-28575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Is there any energy meters installed in the school campus?</a:t>
            </a:r>
          </a:p>
          <a:p>
            <a:pPr marL="1383030" lvl="2" indent="-28575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Specify the location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all energy meters installed.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Any other energy management measures taken by school: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Describe the strategies through photographs</a:t>
            </a: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05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008" y="456241"/>
            <a:ext cx="7958331" cy="10772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br>
              <a:rPr lang="en-US" dirty="0">
                <a:solidFill>
                  <a:schemeClr val="bg1"/>
                </a:solidFill>
              </a:rPr>
            </a:b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8FCB80-04A0-90D9-E3B4-DAF8460D5F25}"/>
              </a:ext>
            </a:extLst>
          </p:cNvPr>
          <p:cNvSpPr txBox="1"/>
          <p:nvPr/>
        </p:nvSpPr>
        <p:spPr>
          <a:xfrm>
            <a:off x="1202987" y="994855"/>
            <a:ext cx="9786025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2.  Comfort–</a:t>
            </a:r>
          </a:p>
          <a:p>
            <a:pPr marL="342900" indent="-342900">
              <a:buAutoNum type="arabicPeriod"/>
            </a:pPr>
            <a:endParaRPr lang="en-IN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that all habitable spaces of your school are daylit.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photographs of all habitable spaces (such as classroom, library, labs, canteen, etc.) highlighting the windows.</a:t>
            </a:r>
          </a:p>
          <a:p>
            <a:pPr marL="1097280" lvl="2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 you have shading devices for windows?</a:t>
            </a:r>
          </a:p>
          <a:p>
            <a:pPr marL="640080" lvl="1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        If yes, submit photographs of building façade for all orientations.</a:t>
            </a: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type of glass is used in windows?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Type of glass (single glazed unit or double glazed)</a:t>
            </a:r>
          </a:p>
          <a:p>
            <a:pPr marL="1554480" lvl="2" indent="-457200"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Specification of glass (SHGC, VLT, U-value)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is the lux level of each room? </a:t>
            </a:r>
          </a:p>
          <a:p>
            <a:pPr marL="1097280" lvl="2"/>
            <a:r>
              <a:rPr lang="en-US" sz="17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 table indicating the lux levels of all habitable spaces (such as classroom, library, labs, canteen, etc.) , along with photographs of lux meter reading of that particular space.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Demonstrate the type of wall finishes (such as paneling, paint fabric etc.) used in the all-habitable spaces.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1" indent="-457200"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640080" lvl="1"/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554480" lvl="2" indent="-457200">
              <a:buFont typeface="Courier New" panose="02070309020205020404" pitchFamily="49" charset="0"/>
              <a:buChar char="o"/>
            </a:pPr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1097280" lvl="2"/>
            <a:endParaRPr lang="en-US" sz="1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354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11">
      <a:dk1>
        <a:sysClr val="windowText" lastClr="000000"/>
      </a:dk1>
      <a:lt1>
        <a:sysClr val="window" lastClr="FFFFFF"/>
      </a:lt1>
      <a:dk2>
        <a:srgbClr val="FFFFFF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</TotalTime>
  <Words>1597</Words>
  <Application>Microsoft Office PowerPoint</Application>
  <PresentationFormat>Widescreen</PresentationFormat>
  <Paragraphs>290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</vt:lpstr>
      <vt:lpstr>Courier New</vt:lpstr>
      <vt:lpstr>MS Shell Dlg 2</vt:lpstr>
      <vt:lpstr>Wingdings</vt:lpstr>
      <vt:lpstr>Wingdings 3</vt:lpstr>
      <vt:lpstr>Madison</vt:lpstr>
      <vt:lpstr>PowerPoint Presentation</vt:lpstr>
      <vt:lpstr>Guidelines</vt:lpstr>
      <vt:lpstr>School brief</vt:lpstr>
      <vt:lpstr>Categories</vt:lpstr>
      <vt:lpstr>PowerPoint Presentation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Summary </vt:lpstr>
      <vt:lpstr>Contact details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GRIHA Exemplary Performance awards</dc:title>
  <dc:creator>Ms Sakshi Singhal</dc:creator>
  <cp:lastModifiedBy>Ichhita Handa</cp:lastModifiedBy>
  <cp:revision>25</cp:revision>
  <dcterms:created xsi:type="dcterms:W3CDTF">2023-06-20T05:40:20Z</dcterms:created>
  <dcterms:modified xsi:type="dcterms:W3CDTF">2024-09-20T09:53:45Z</dcterms:modified>
</cp:coreProperties>
</file>