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9" r:id="rId4"/>
    <p:sldId id="258" r:id="rId5"/>
    <p:sldId id="260" r:id="rId6"/>
    <p:sldId id="271" r:id="rId7"/>
    <p:sldId id="270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DFFE3F0-5626-CAF6-0BDB-B9CB634FE380}" name="Arnab Saha" initials="AS" userId="S::arnab.saha@grihaindia.org::ffbc3572-c240-4cd2-a531-e696b3ec4b9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77BE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82" autoAdjust="0"/>
    <p:restoredTop sz="94660"/>
  </p:normalViewPr>
  <p:slideViewPr>
    <p:cSldViewPr snapToGrid="0">
      <p:cViewPr varScale="1">
        <p:scale>
          <a:sx n="71" d="100"/>
          <a:sy n="71" d="100"/>
        </p:scale>
        <p:origin x="18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nab Saha" userId="ffbc3572-c240-4cd2-a531-e696b3ec4b9f" providerId="ADAL" clId="{3D8E0938-7095-415F-B1DD-6A0ED25A63A3}"/>
    <pc:docChg chg="undo custSel modSld">
      <pc:chgData name="Arnab Saha" userId="ffbc3572-c240-4cd2-a531-e696b3ec4b9f" providerId="ADAL" clId="{3D8E0938-7095-415F-B1DD-6A0ED25A63A3}" dt="2025-07-07T09:00:20.428" v="47" actId="20577"/>
      <pc:docMkLst>
        <pc:docMk/>
      </pc:docMkLst>
      <pc:sldChg chg="modSp mod">
        <pc:chgData name="Arnab Saha" userId="ffbc3572-c240-4cd2-a531-e696b3ec4b9f" providerId="ADAL" clId="{3D8E0938-7095-415F-B1DD-6A0ED25A63A3}" dt="2025-07-07T09:00:20.428" v="47" actId="20577"/>
        <pc:sldMkLst>
          <pc:docMk/>
          <pc:sldMk cId="3131202925" sldId="257"/>
        </pc:sldMkLst>
        <pc:spChg chg="mod">
          <ac:chgData name="Arnab Saha" userId="ffbc3572-c240-4cd2-a531-e696b3ec4b9f" providerId="ADAL" clId="{3D8E0938-7095-415F-B1DD-6A0ED25A63A3}" dt="2025-07-07T09:00:20.428" v="47" actId="20577"/>
          <ac:spMkLst>
            <pc:docMk/>
            <pc:sldMk cId="3131202925" sldId="257"/>
            <ac:spMk id="3" creationId="{E045755B-81E6-53C4-127E-18D77C56E2E8}"/>
          </ac:spMkLst>
        </pc:spChg>
      </pc:sldChg>
      <pc:sldChg chg="modSp mod">
        <pc:chgData name="Arnab Saha" userId="ffbc3572-c240-4cd2-a531-e696b3ec4b9f" providerId="ADAL" clId="{3D8E0938-7095-415F-B1DD-6A0ED25A63A3}" dt="2025-06-30T05:23:00.755" v="37" actId="20577"/>
        <pc:sldMkLst>
          <pc:docMk/>
          <pc:sldMk cId="93880584" sldId="260"/>
        </pc:sldMkLst>
        <pc:spChg chg="mod">
          <ac:chgData name="Arnab Saha" userId="ffbc3572-c240-4cd2-a531-e696b3ec4b9f" providerId="ADAL" clId="{3D8E0938-7095-415F-B1DD-6A0ED25A63A3}" dt="2025-06-30T05:23:00.755" v="37" actId="20577"/>
          <ac:spMkLst>
            <pc:docMk/>
            <pc:sldMk cId="93880584" sldId="260"/>
            <ac:spMk id="2" creationId="{702B8A40-1658-0EAC-4A3A-27DE79FD21B5}"/>
          </ac:spMkLst>
        </pc:spChg>
        <pc:spChg chg="mod">
          <ac:chgData name="Arnab Saha" userId="ffbc3572-c240-4cd2-a531-e696b3ec4b9f" providerId="ADAL" clId="{3D8E0938-7095-415F-B1DD-6A0ED25A63A3}" dt="2025-06-25T09:54:07.072" v="9" actId="13926"/>
          <ac:spMkLst>
            <pc:docMk/>
            <pc:sldMk cId="93880584" sldId="260"/>
            <ac:spMk id="3" creationId="{E045755B-81E6-53C4-127E-18D77C56E2E8}"/>
          </ac:spMkLst>
        </pc:spChg>
      </pc:sldChg>
      <pc:sldChg chg="modSp mod">
        <pc:chgData name="Arnab Saha" userId="ffbc3572-c240-4cd2-a531-e696b3ec4b9f" providerId="ADAL" clId="{3D8E0938-7095-415F-B1DD-6A0ED25A63A3}" dt="2025-06-25T09:54:28.508" v="12" actId="13926"/>
        <pc:sldMkLst>
          <pc:docMk/>
          <pc:sldMk cId="292812239" sldId="269"/>
        </pc:sldMkLst>
        <pc:graphicFrameChg chg="modGraphic">
          <ac:chgData name="Arnab Saha" userId="ffbc3572-c240-4cd2-a531-e696b3ec4b9f" providerId="ADAL" clId="{3D8E0938-7095-415F-B1DD-6A0ED25A63A3}" dt="2025-06-25T09:54:28.508" v="12" actId="13926"/>
          <ac:graphicFrameMkLst>
            <pc:docMk/>
            <pc:sldMk cId="292812239" sldId="269"/>
            <ac:graphicFrameMk id="4" creationId="{30FD5F03-8D15-FE94-C094-A3D37681E165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in/griha-council-9aa00a94/" TargetMode="External"/><Relationship Id="rId2" Type="http://schemas.openxmlformats.org/officeDocument/2006/relationships/hyperlink" Target="mailto:griha.awards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x.com/grihacouncil?s=21&amp;t=bBwkW-oCEPwmc0_4M9NSig" TargetMode="External"/><Relationship Id="rId5" Type="http://schemas.openxmlformats.org/officeDocument/2006/relationships/hyperlink" Target="https://www.instagram.com/grihacouncil/?igshid=MTRrdWVkNjR6MDFjcA%3D%3D&amp;utm_source=qr" TargetMode="External"/><Relationship Id="rId4" Type="http://schemas.openxmlformats.org/officeDocument/2006/relationships/hyperlink" Target="https://www.facebook.com/griha.council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rgbClr val="CCECFF"/>
            </a:gs>
            <a:gs pos="64000">
              <a:schemeClr val="bg2"/>
            </a:gs>
            <a:gs pos="100000">
              <a:schemeClr val="tx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ollage of photos of buildings&#10;&#10;Description automatically generated">
            <a:extLst>
              <a:ext uri="{FF2B5EF4-FFF2-40B4-BE49-F238E27FC236}">
                <a16:creationId xmlns:a16="http://schemas.microsoft.com/office/drawing/2014/main" id="{2691AF83-6314-4BDC-04BC-2F67A79B3C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7265F65-DA63-2DA3-EBA9-13052FE19A47}"/>
              </a:ext>
            </a:extLst>
          </p:cNvPr>
          <p:cNvSpPr/>
          <p:nvPr/>
        </p:nvSpPr>
        <p:spPr>
          <a:xfrm>
            <a:off x="2454442" y="5919537"/>
            <a:ext cx="6849979" cy="51334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FOR Decarbonizing Habitat Program (DHP)</a:t>
            </a:r>
            <a:endParaRPr lang="en-IN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750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4294" y="874317"/>
            <a:ext cx="7958331" cy="107722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Guidelines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5755B-81E6-53C4-127E-18D77C56E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546" y="1951546"/>
            <a:ext cx="10210140" cy="4906454"/>
          </a:xfrm>
        </p:spPr>
        <p:txBody>
          <a:bodyPr>
            <a:normAutofit fontScale="25000" lnSpcReduction="20000"/>
          </a:bodyPr>
          <a:lstStyle/>
          <a:p>
            <a:pPr marL="171450" indent="-171450">
              <a:lnSpc>
                <a:spcPct val="150000"/>
              </a:lnSpc>
              <a:spcBef>
                <a:spcPts val="600"/>
              </a:spcBef>
              <a:buAutoNum type="arabicPeriod"/>
            </a:pP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Open application irrespective of any ratings can apply which have embedded sustainable parameters in the project.</a:t>
            </a:r>
          </a:p>
          <a:p>
            <a:pPr marL="171450" indent="-171450">
              <a:lnSpc>
                <a:spcPct val="150000"/>
              </a:lnSpc>
              <a:spcBef>
                <a:spcPts val="600"/>
              </a:spcBef>
              <a:buAutoNum type="arabicPeriod"/>
            </a:pP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For participation in the aforementioned award category, the project team should fill the presentation template that is given with the guidelines, in .pptx format.</a:t>
            </a:r>
          </a:p>
          <a:p>
            <a:pPr marL="171450" indent="-171450">
              <a:lnSpc>
                <a:spcPct val="150000"/>
              </a:lnSpc>
              <a:spcBef>
                <a:spcPts val="600"/>
              </a:spcBef>
              <a:buAutoNum type="arabicPeriod"/>
            </a:pP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Project team must explain their strategies as per the instructions given under in the subsequent slides and support it with pictures. </a:t>
            </a:r>
          </a:p>
          <a:p>
            <a:pPr marL="171450" indent="-171450">
              <a:lnSpc>
                <a:spcPct val="150000"/>
              </a:lnSpc>
              <a:spcBef>
                <a:spcPts val="600"/>
              </a:spcBef>
              <a:buAutoNum type="arabicPeriod"/>
            </a:pPr>
            <a:r>
              <a:rPr lang="en-US" sz="60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Submit a single presentation consisting all the categories that have been mentioned.</a:t>
            </a:r>
          </a:p>
          <a:p>
            <a:pPr marL="171450" indent="-171450">
              <a:lnSpc>
                <a:spcPct val="150000"/>
              </a:lnSpc>
              <a:spcBef>
                <a:spcPts val="600"/>
              </a:spcBef>
              <a:buAutoNum type="arabicPeriod"/>
            </a:pP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project team may mention their ongoing or completed interventions. </a:t>
            </a:r>
            <a:r>
              <a:rPr lang="en-US" sz="60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Proposed plans may not be included in the </a:t>
            </a:r>
            <a:r>
              <a:rPr lang="en-US" sz="600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presentation.</a:t>
            </a:r>
            <a:endParaRPr lang="en-US" sz="6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71450" indent="-171450">
              <a:lnSpc>
                <a:spcPct val="150000"/>
              </a:lnSpc>
              <a:spcBef>
                <a:spcPts val="600"/>
              </a:spcBef>
              <a:buAutoNum type="arabicPeriod"/>
            </a:pPr>
            <a:r>
              <a:rPr lang="en-US" sz="600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Winners </a:t>
            </a: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will be felicitated during the 17</a:t>
            </a:r>
            <a:r>
              <a:rPr lang="en-US" sz="6000" baseline="30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GRIHA Summit on </a:t>
            </a:r>
            <a:r>
              <a:rPr lang="en-US" sz="6000" u="sng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3rd and 4th November 2025</a:t>
            </a:r>
          </a:p>
          <a:p>
            <a:pPr marL="171450" indent="-171450">
              <a:lnSpc>
                <a:spcPct val="150000"/>
              </a:lnSpc>
              <a:spcBef>
                <a:spcPts val="600"/>
              </a:spcBef>
              <a:buAutoNum type="arabicPeriod"/>
            </a:pP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Please submit your entries at </a:t>
            </a:r>
            <a:r>
              <a:rPr lang="en-US" sz="60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griha.awards@gmail.com</a:t>
            </a:r>
            <a:r>
              <a:rPr lang="en-US" sz="60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on or before </a:t>
            </a:r>
            <a:r>
              <a:rPr lang="en-US" sz="6000" b="1" u="sng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23</a:t>
            </a:r>
            <a:r>
              <a:rPr lang="en-US" sz="6000" b="1" u="sng" baseline="30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rd</a:t>
            </a:r>
            <a:r>
              <a:rPr lang="en-US" sz="6000" b="1" u="sng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September 2025.</a:t>
            </a:r>
          </a:p>
          <a:p>
            <a:pPr marL="171450" indent="-171450">
              <a:lnSpc>
                <a:spcPct val="150000"/>
              </a:lnSpc>
              <a:spcBef>
                <a:spcPts val="600"/>
              </a:spcBef>
              <a:buAutoNum type="arabicPeriod"/>
            </a:pP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For any further queries, please get in touch with us at </a:t>
            </a: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griha.awards@gmail.com</a:t>
            </a: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171450" indent="-171450">
              <a:lnSpc>
                <a:spcPct val="150000"/>
              </a:lnSpc>
              <a:spcBef>
                <a:spcPts val="600"/>
              </a:spcBef>
              <a:buAutoNum type="arabicPeriod"/>
            </a:pP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Connect on our social media handles for updates</a:t>
            </a:r>
          </a:p>
          <a:p>
            <a:pPr marL="457200" lvl="1" indent="0" fontAlgn="base">
              <a:spcBef>
                <a:spcPts val="600"/>
              </a:spcBef>
              <a:buNone/>
            </a:pPr>
            <a:r>
              <a:rPr lang="en-US" sz="6000" b="0" i="0" u="sng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LinkedIn</a:t>
            </a:r>
            <a:r>
              <a:rPr lang="en-US" sz="6000" b="0" i="0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  |  </a:t>
            </a:r>
            <a:r>
              <a:rPr lang="en-US" sz="6000" b="0" i="0" u="sng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Facebook</a:t>
            </a:r>
            <a:r>
              <a:rPr lang="en-US" sz="6000" b="0" i="0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  |  </a:t>
            </a:r>
            <a:r>
              <a:rPr lang="en-US" sz="6000" b="0" i="0" u="sng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Instagram</a:t>
            </a:r>
            <a:r>
              <a:rPr lang="en-US" sz="6000" b="0" i="0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  |  </a:t>
            </a:r>
            <a:r>
              <a:rPr lang="en-US" sz="6000" b="0" i="0" u="sng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X (Formerly Twitter)</a:t>
            </a:r>
            <a:endParaRPr lang="en-US" sz="6000" b="0" i="0" dirty="0">
              <a:solidFill>
                <a:srgbClr val="00B0F0"/>
              </a:solidFill>
              <a:effectLst/>
              <a:highlight>
                <a:srgbClr val="FFFFFF"/>
              </a:highligh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9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C9AC56D-F79D-0776-825C-E20467796761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31202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4294" y="417972"/>
            <a:ext cx="7958331" cy="107722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Project brief</a:t>
            </a:r>
            <a:endParaRPr lang="en-IN" dirty="0">
              <a:solidFill>
                <a:schemeClr val="bg1"/>
              </a:solidFill>
            </a:endParaRP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30FD5F03-8D15-FE94-C094-A3D37681E1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5185839"/>
              </p:ext>
            </p:extLst>
          </p:nvPr>
        </p:nvGraphicFramePr>
        <p:xfrm>
          <a:off x="2279375" y="1018540"/>
          <a:ext cx="7796212" cy="48209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25758">
                  <a:extLst>
                    <a:ext uri="{9D8B030D-6E8A-4147-A177-3AD203B41FA5}">
                      <a16:colId xmlns:a16="http://schemas.microsoft.com/office/drawing/2014/main" val="1174631388"/>
                    </a:ext>
                  </a:extLst>
                </a:gridCol>
                <a:gridCol w="2970454">
                  <a:extLst>
                    <a:ext uri="{9D8B030D-6E8A-4147-A177-3AD203B41FA5}">
                      <a16:colId xmlns:a16="http://schemas.microsoft.com/office/drawing/2014/main" val="16817803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263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 of the project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247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GRIHA project code*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652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Location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3436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Site area (sqm.)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4937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Built-up area (sqm.)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8425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No. of building blocks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348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 of building blocks (If blocks are &gt;1)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604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No. of Floors (</a:t>
                      </a:r>
                      <a:r>
                        <a:rPr lang="en-US" dirty="0" err="1"/>
                        <a:t>Storeys</a:t>
                      </a:r>
                      <a:r>
                        <a:rPr lang="en-US" dirty="0"/>
                        <a:t>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5255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Building typology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7486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Type of building (AC/Non-AC/Mixed mode)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578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 no. of occupants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932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Year of Completion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7613447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AA803227-70BF-A287-F94F-8E68F5A79A2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5765B5-0529-A3F0-787A-C744B3B0D975}"/>
              </a:ext>
            </a:extLst>
          </p:cNvPr>
          <p:cNvSpPr txBox="1"/>
          <p:nvPr/>
        </p:nvSpPr>
        <p:spPr>
          <a:xfrm>
            <a:off x="2279375" y="6023428"/>
            <a:ext cx="7796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rgbClr val="FF0000"/>
                </a:solidFill>
              </a:rPr>
              <a:t>* Do not fill “GRIHA project code” in case the project is not registered under GRIHA for Existing Building..</a:t>
            </a:r>
          </a:p>
        </p:txBody>
      </p:sp>
    </p:spTree>
    <p:extLst>
      <p:ext uri="{BB962C8B-B14F-4D97-AF65-F5344CB8AC3E}">
        <p14:creationId xmlns:p14="http://schemas.microsoft.com/office/powerpoint/2010/main" val="292812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5755B-81E6-53C4-127E-18D77C56E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6834" y="490330"/>
            <a:ext cx="7958331" cy="61092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CATEGORY:</a:t>
            </a:r>
            <a:endParaRPr lang="en-US" sz="17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PROJECT IMAGE:</a:t>
            </a:r>
          </a:p>
          <a:p>
            <a:pPr marL="0" indent="0">
              <a:buNone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High resolution image of the project (for website &amp; social media)</a:t>
            </a:r>
          </a:p>
          <a:p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(Please provide Image in JPG format) </a:t>
            </a:r>
          </a:p>
          <a:p>
            <a:pPr marL="0" indent="0">
              <a:buNone/>
            </a:pPr>
            <a:r>
              <a:rPr lang="en-US" sz="17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Please submit the presentation in </a:t>
            </a:r>
            <a:r>
              <a:rPr lang="en-IN" sz="17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.PPTX format.</a:t>
            </a:r>
          </a:p>
          <a:p>
            <a:endParaRPr lang="en-IN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FDFB4B-C5AF-A33D-F75B-50DBE7BDD60F}"/>
              </a:ext>
            </a:extLst>
          </p:cNvPr>
          <p:cNvSpPr/>
          <p:nvPr/>
        </p:nvSpPr>
        <p:spPr>
          <a:xfrm>
            <a:off x="2252869" y="2282686"/>
            <a:ext cx="4572000" cy="2292626"/>
          </a:xfrm>
          <a:prstGeom prst="rect">
            <a:avLst/>
          </a:prstGeom>
          <a:noFill/>
          <a:ln>
            <a:solidFill>
              <a:schemeClr val="tx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A88498F-B49B-B739-F70E-41D47837806E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7496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2294" y="163117"/>
            <a:ext cx="7958331" cy="1329253"/>
          </a:xfrm>
        </p:spPr>
        <p:txBody>
          <a:bodyPr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solidFill>
                  <a:schemeClr val="bg1"/>
                </a:solidFill>
              </a:rPr>
              <a:t>Project Explanation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1800" i="1" dirty="0">
                <a:solidFill>
                  <a:srgbClr val="000000"/>
                </a:solidFill>
              </a:rPr>
              <a:t>Final score of the project will be evaluated based on measures adopted under at least one </a:t>
            </a:r>
            <a:r>
              <a:rPr lang="en-US" sz="1800" i="1">
                <a:solidFill>
                  <a:srgbClr val="000000"/>
                </a:solidFill>
              </a:rPr>
              <a:t>of the sections </a:t>
            </a:r>
            <a:r>
              <a:rPr lang="en-US" sz="1800" i="1" dirty="0">
                <a:solidFill>
                  <a:srgbClr val="000000"/>
                </a:solidFill>
              </a:rPr>
              <a:t>mentioned below</a:t>
            </a:r>
            <a:r>
              <a:rPr lang="en-US" sz="3600" i="1" dirty="0">
                <a:solidFill>
                  <a:srgbClr val="000000"/>
                </a:solidFill>
              </a:rPr>
              <a:t>.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5755B-81E6-53C4-127E-18D77C56E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4522" y="1370972"/>
            <a:ext cx="8547021" cy="503582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IN" sz="3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1. Energy demand and supply –</a:t>
            </a:r>
            <a:r>
              <a:rPr lang="en-IN" sz="3400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project team needs to demonstrate optimization of energy consumption by use of efficient appliances, use of renewable energy, etc. </a:t>
            </a:r>
            <a:endParaRPr lang="en-IN" sz="3400" b="1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IN" sz="3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2. Water demand, treat and reuse – </a:t>
            </a:r>
            <a:r>
              <a:rPr lang="en-IN" sz="3400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project team needs to demonstrate the water saving, recycling and reuse on site (towards net zero/ net positive approach)</a:t>
            </a:r>
          </a:p>
          <a:p>
            <a:pPr marL="0" indent="0">
              <a:buNone/>
            </a:pPr>
            <a:r>
              <a:rPr lang="en-IN" sz="3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3. Waste generate and recycle – </a:t>
            </a:r>
            <a:r>
              <a:rPr lang="en-IN" sz="3400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project team needs to demonstrate that the waste is handled sensibly on site  such that the stress on the landfill is reduced. </a:t>
            </a:r>
            <a:endParaRPr lang="en-IN" sz="340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en-IN" sz="3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4. Transport optimization with low on Carbon  – </a:t>
            </a:r>
            <a:r>
              <a:rPr lang="en-IN" sz="3400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project team must ensure good practises for c</a:t>
            </a:r>
            <a:r>
              <a:rPr lang="en-US" sz="3400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lean mobility solutions and EV integration </a:t>
            </a:r>
            <a:r>
              <a:rPr lang="en-IN" sz="3400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as a step towards sustainability. </a:t>
            </a:r>
          </a:p>
          <a:p>
            <a:pPr marL="0" indent="0" algn="just">
              <a:buNone/>
            </a:pPr>
            <a:r>
              <a:rPr lang="en-IN" sz="3400" b="1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5. </a:t>
            </a:r>
            <a:r>
              <a:rPr lang="en-IN" sz="3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Social through reuse, refurnish and recycle – </a:t>
            </a:r>
            <a:r>
              <a:rPr lang="en-US" sz="3400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project team must show how GHG emissions were reduced by addressing social needs and promoting environmental awareness.</a:t>
            </a:r>
          </a:p>
          <a:p>
            <a:pPr marL="0" indent="0" algn="just">
              <a:buNone/>
            </a:pPr>
            <a:r>
              <a:rPr lang="en-IN" sz="3500" b="1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6. </a:t>
            </a:r>
            <a:r>
              <a:rPr lang="en-IN" sz="35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Lifestyle through ecofriendly approach </a:t>
            </a:r>
            <a:r>
              <a:rPr lang="en-IN" sz="35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en-IN" sz="3500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project team must ensure good </a:t>
            </a:r>
            <a:r>
              <a:rPr lang="en-US" sz="3500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lifestyle practices followed by the inhabitants of the project.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FFE75C-23D7-BA47-DC81-D8AAF8A248E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880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1D2D3D-B950-85A7-6AFA-46F7DE51DB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08695-15BE-2E91-5E41-64A0839F2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4316" y="265530"/>
            <a:ext cx="7958331" cy="1329253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solidFill>
                  <a:schemeClr val="bg1"/>
                </a:solidFill>
              </a:rPr>
              <a:t>Project Explanation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1400" i="1" dirty="0">
                <a:solidFill>
                  <a:srgbClr val="000000"/>
                </a:solidFill>
              </a:rPr>
              <a:t>Final score of the project will be evaluated based on measures adopted for at least one section among sections mentioned below.</a:t>
            </a:r>
            <a:endParaRPr lang="en-IN" sz="14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84A2E-A24E-01ED-D43B-36414D0E6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9426" y="1159591"/>
            <a:ext cx="8600027" cy="56984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sz="1200" b="1" dirty="0">
                <a:solidFill>
                  <a:srgbClr val="000000"/>
                </a:solidFill>
                <a:ea typeface="Cambria" panose="02040503050406030204" pitchFamily="18" charset="0"/>
              </a:rPr>
              <a:t>1. Energy demand and supply – </a:t>
            </a:r>
            <a:r>
              <a:rPr lang="en-IN" sz="1200" dirty="0">
                <a:solidFill>
                  <a:srgbClr val="000000"/>
                </a:solidFill>
                <a:ea typeface="Cambria" panose="02040503050406030204" pitchFamily="18" charset="0"/>
              </a:rPr>
              <a:t>Demonstrate GHG emissions of the project through adaptation of </a:t>
            </a:r>
            <a:r>
              <a:rPr lang="en-US" altLang="en-US" sz="1200" dirty="0">
                <a:solidFill>
                  <a:schemeClr val="bg1"/>
                </a:solidFill>
              </a:rPr>
              <a:t> energy consumption measures such as, use of LED lighting, energy efficient HVAC systems, renewable energy optimization, etc. </a:t>
            </a:r>
          </a:p>
          <a:p>
            <a:pPr marL="0" indent="0">
              <a:buNone/>
            </a:pPr>
            <a:r>
              <a:rPr lang="en-IN" sz="1200" b="1" dirty="0">
                <a:solidFill>
                  <a:srgbClr val="000000"/>
                </a:solidFill>
                <a:ea typeface="Cambria" panose="02040503050406030204" pitchFamily="18" charset="0"/>
              </a:rPr>
              <a:t>2. Water demand, treat and reuse – </a:t>
            </a:r>
            <a:r>
              <a:rPr lang="en-IN" sz="1200" dirty="0">
                <a:solidFill>
                  <a:srgbClr val="000000"/>
                </a:solidFill>
                <a:ea typeface="Cambria" panose="02040503050406030204" pitchFamily="18" charset="0"/>
              </a:rPr>
              <a:t>Demonstrate GHG emissions of the project through </a:t>
            </a:r>
            <a:r>
              <a:rPr lang="en-US" sz="1200" dirty="0">
                <a:solidFill>
                  <a:schemeClr val="bg1"/>
                </a:solidFill>
              </a:rPr>
              <a:t>reduction in water demand and implemented recycling or reuse measures such as, use of low-flow fixtures, rainwater harvesting, or reuse of STP-treated water etc. </a:t>
            </a:r>
            <a:br>
              <a:rPr lang="en-US" sz="1200" dirty="0">
                <a:solidFill>
                  <a:schemeClr val="bg1"/>
                </a:solidFill>
              </a:rPr>
            </a:br>
            <a:br>
              <a:rPr lang="en-US" sz="1200" dirty="0">
                <a:solidFill>
                  <a:schemeClr val="bg1"/>
                </a:solidFill>
              </a:rPr>
            </a:br>
            <a:r>
              <a:rPr lang="en-US" sz="1200" b="1" dirty="0">
                <a:solidFill>
                  <a:schemeClr val="bg1"/>
                </a:solidFill>
              </a:rPr>
              <a:t>3. Waste generation and recycling</a:t>
            </a:r>
            <a:r>
              <a:rPr lang="en-US" sz="1200" dirty="0">
                <a:solidFill>
                  <a:schemeClr val="bg1"/>
                </a:solidFill>
              </a:rPr>
              <a:t> – Demonstrate </a:t>
            </a:r>
            <a:r>
              <a:rPr lang="en-IN" sz="1200" dirty="0">
                <a:solidFill>
                  <a:srgbClr val="000000"/>
                </a:solidFill>
                <a:ea typeface="Cambria" panose="02040503050406030204" pitchFamily="18" charset="0"/>
              </a:rPr>
              <a:t>GHG emissions of the project through </a:t>
            </a:r>
            <a:r>
              <a:rPr lang="en-US" sz="1200" dirty="0">
                <a:solidFill>
                  <a:schemeClr val="bg1"/>
                </a:solidFill>
              </a:rPr>
              <a:t>on-site waste management practices aimed at reducing landfill stress, such as waste segregation at source, composting of organic waste, recycling of dry waste, use of recycled materials wherever possible, etc.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bg1"/>
                </a:solidFill>
              </a:rPr>
              <a:t>4. Transport optimization with low carbon impact</a:t>
            </a:r>
            <a:r>
              <a:rPr lang="en-US" sz="1200" dirty="0">
                <a:solidFill>
                  <a:schemeClr val="bg1"/>
                </a:solidFill>
              </a:rPr>
              <a:t> – Demonstrate </a:t>
            </a:r>
            <a:r>
              <a:rPr lang="en-IN" sz="1200" dirty="0">
                <a:solidFill>
                  <a:srgbClr val="000000"/>
                </a:solidFill>
                <a:ea typeface="Cambria" panose="02040503050406030204" pitchFamily="18" charset="0"/>
              </a:rPr>
              <a:t>GHG emissions of the project through </a:t>
            </a:r>
            <a:r>
              <a:rPr lang="en-US" sz="1200" dirty="0">
                <a:solidFill>
                  <a:schemeClr val="bg1"/>
                </a:solidFill>
              </a:rPr>
              <a:t>sustainable mobility practices such as promotion of public transport, non-motorized transport (NMT), provision for electric vehicle (EV) charging infrastructure, use of low-emission vehicles to reduce carbon footprint, etc.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bg1"/>
                </a:solidFill>
              </a:rPr>
              <a:t>5. Social through reuse, refurnish and recycle </a:t>
            </a:r>
            <a:r>
              <a:rPr lang="en-US" sz="1200" dirty="0">
                <a:solidFill>
                  <a:schemeClr val="bg1"/>
                </a:solidFill>
              </a:rPr>
              <a:t>- Demonstrate </a:t>
            </a:r>
            <a:r>
              <a:rPr lang="en-IN" sz="1200" dirty="0">
                <a:solidFill>
                  <a:schemeClr val="bg1"/>
                </a:solidFill>
                <a:ea typeface="Cambria" panose="02040503050406030204" pitchFamily="18" charset="0"/>
              </a:rPr>
              <a:t>GHG emissions of the project through </a:t>
            </a:r>
            <a:r>
              <a:rPr lang="en-US" sz="1200" dirty="0">
                <a:solidFill>
                  <a:schemeClr val="bg1"/>
                </a:solidFill>
              </a:rPr>
              <a:t>initiatives such as use of recycled materials in building and landscape, eco-labelled and refillable cleaning products for housekeeping, refurbishing old furniture instead of buying new and using recycling of paper, etc. </a:t>
            </a:r>
            <a:endParaRPr lang="en-IN" sz="1200" dirty="0">
              <a:solidFill>
                <a:srgbClr val="000000"/>
              </a:solidFill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bg1"/>
                </a:solidFill>
              </a:rPr>
              <a:t>6. Lifestyle through eco-friendly approach - </a:t>
            </a:r>
            <a:r>
              <a:rPr lang="en-US" sz="1200" dirty="0">
                <a:solidFill>
                  <a:schemeClr val="bg1"/>
                </a:solidFill>
              </a:rPr>
              <a:t>Demonstrate </a:t>
            </a:r>
            <a:r>
              <a:rPr lang="en-IN" sz="1200" dirty="0">
                <a:solidFill>
                  <a:schemeClr val="bg1"/>
                </a:solidFill>
                <a:ea typeface="Cambria" panose="02040503050406030204" pitchFamily="18" charset="0"/>
              </a:rPr>
              <a:t>GHG emissions of the project by adopting a sustainable lifestyle such as </a:t>
            </a:r>
            <a:r>
              <a:rPr lang="en-US" sz="1200" dirty="0">
                <a:solidFill>
                  <a:schemeClr val="bg1"/>
                </a:solidFill>
              </a:rPr>
              <a:t>the use of organic and upcycled clothing materials, development of kitchen gardens to reduce packaging waste, choosing reusable or compostable cutlery instead of single-use plastic, choosing products with biodegradable packaging, etc.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F5EEFBC-A73D-7570-4454-CA50A6281313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8309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6834" y="366624"/>
            <a:ext cx="7958331" cy="107722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endParaRPr lang="en-IN" sz="14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E036B6D-3753-F950-13C7-F7A5417F8C1E}"/>
              </a:ext>
            </a:extLst>
          </p:cNvPr>
          <p:cNvSpPr txBox="1"/>
          <p:nvPr/>
        </p:nvSpPr>
        <p:spPr>
          <a:xfrm>
            <a:off x="1537369" y="1233586"/>
            <a:ext cx="9638631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IN" sz="2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Documents required -</a:t>
            </a:r>
            <a:endParaRPr lang="en-IN" sz="1900" b="1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097280" lvl="1" indent="-45720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GHG emission calculations </a:t>
            </a:r>
          </a:p>
          <a:p>
            <a:pPr marL="1097280" lvl="1" indent="-45720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References of the values considered (bills/ data sheets and research papers)</a:t>
            </a:r>
          </a:p>
          <a:p>
            <a:pPr marL="1097280" lvl="1" indent="-45720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Reference of various conversion factor consider to calculate the GHG emission</a:t>
            </a:r>
          </a:p>
          <a:p>
            <a:pPr marL="640080" lvl="1"/>
            <a:endParaRPr lang="en-IN" b="1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IN" b="1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Note: </a:t>
            </a:r>
            <a:r>
              <a:rPr lang="en-US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Projects should have operational data for at least of last 2 years. </a:t>
            </a:r>
            <a:endParaRPr lang="en-IN" sz="340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23C17D1-385D-2838-B74F-FEBC91AF52AD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4149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56CCD-FF4A-A3A9-3BE5-5E2F27A37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Contact details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81E4A-F015-BC67-836D-6B8929069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0131" y="832010"/>
            <a:ext cx="3521184" cy="3997828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Contact person – </a:t>
            </a:r>
          </a:p>
          <a:p>
            <a:pPr marL="1097280" lvl="1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Name – </a:t>
            </a:r>
          </a:p>
          <a:p>
            <a:pPr marL="1097280" lvl="1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Designation – </a:t>
            </a:r>
          </a:p>
          <a:p>
            <a:pPr marL="1097280" lvl="1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Organization – </a:t>
            </a:r>
          </a:p>
          <a:p>
            <a:pPr marL="1097280" lvl="1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Mobile no. – </a:t>
            </a:r>
          </a:p>
          <a:p>
            <a:pPr marL="1097280" lvl="1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Email id – </a:t>
            </a:r>
          </a:p>
          <a:p>
            <a:endParaRPr lang="en-IN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BAF6B59-BAFC-3DB6-3BE6-9B3AD8E9597A}"/>
              </a:ext>
            </a:extLst>
          </p:cNvPr>
          <p:cNvSpPr txBox="1">
            <a:spLocks/>
          </p:cNvSpPr>
          <p:nvPr/>
        </p:nvSpPr>
        <p:spPr>
          <a:xfrm>
            <a:off x="1488848" y="4312986"/>
            <a:ext cx="6931069" cy="554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4488" indent="-344488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95338" indent="-33813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58888" indent="-34448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709738" indent="-33813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173288" indent="-34448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642616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3108960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575304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4041648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Nominees for the award evening– </a:t>
            </a:r>
          </a:p>
          <a:p>
            <a:endParaRPr lang="en-IN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FB2A35E-0D16-ACB5-EB64-80C8ACC6CB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939230"/>
              </p:ext>
            </p:extLst>
          </p:nvPr>
        </p:nvGraphicFramePr>
        <p:xfrm>
          <a:off x="2094231" y="4880638"/>
          <a:ext cx="5029196" cy="1630492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797134">
                  <a:extLst>
                    <a:ext uri="{9D8B030D-6E8A-4147-A177-3AD203B41FA5}">
                      <a16:colId xmlns:a16="http://schemas.microsoft.com/office/drawing/2014/main" val="55865195"/>
                    </a:ext>
                  </a:extLst>
                </a:gridCol>
                <a:gridCol w="1330713">
                  <a:extLst>
                    <a:ext uri="{9D8B030D-6E8A-4147-A177-3AD203B41FA5}">
                      <a16:colId xmlns:a16="http://schemas.microsoft.com/office/drawing/2014/main" val="662470246"/>
                    </a:ext>
                  </a:extLst>
                </a:gridCol>
                <a:gridCol w="1094221">
                  <a:extLst>
                    <a:ext uri="{9D8B030D-6E8A-4147-A177-3AD203B41FA5}">
                      <a16:colId xmlns:a16="http://schemas.microsoft.com/office/drawing/2014/main" val="1570255171"/>
                    </a:ext>
                  </a:extLst>
                </a:gridCol>
                <a:gridCol w="1807128">
                  <a:extLst>
                    <a:ext uri="{9D8B030D-6E8A-4147-A177-3AD203B41FA5}">
                      <a16:colId xmlns:a16="http://schemas.microsoft.com/office/drawing/2014/main" val="1565908119"/>
                    </a:ext>
                  </a:extLst>
                </a:gridCol>
              </a:tblGrid>
              <a:tr h="407623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bg1"/>
                          </a:solidFill>
                        </a:rPr>
                        <a:t>S.No</a:t>
                      </a: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.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Name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Email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Phone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166418"/>
                  </a:ext>
                </a:extLst>
              </a:tr>
              <a:tr h="407623"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6596915"/>
                  </a:ext>
                </a:extLst>
              </a:tr>
              <a:tr h="407623"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336880"/>
                  </a:ext>
                </a:extLst>
              </a:tr>
              <a:tr h="407623"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329405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09257963-F517-3A8C-5748-003E19D166A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0789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logo of a building with a leaf&#10;&#10;Description automatically generated with low confidence">
            <a:extLst>
              <a:ext uri="{FF2B5EF4-FFF2-40B4-BE49-F238E27FC236}">
                <a16:creationId xmlns:a16="http://schemas.microsoft.com/office/drawing/2014/main" id="{17C63461-980E-9935-9E81-9BE94C6FF7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876" t="21504" r="27231" b="16958"/>
          <a:stretch/>
        </p:blipFill>
        <p:spPr>
          <a:xfrm>
            <a:off x="4780081" y="1819518"/>
            <a:ext cx="3270465" cy="321896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2E753F1-AFF0-8511-0952-2A388BF57222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059EF71-FA0A-625D-28A7-F82DA5CF9661}"/>
              </a:ext>
            </a:extLst>
          </p:cNvPr>
          <p:cNvSpPr/>
          <p:nvPr/>
        </p:nvSpPr>
        <p:spPr>
          <a:xfrm>
            <a:off x="-1" y="0"/>
            <a:ext cx="1045030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959124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Custom 11">
      <a:dk1>
        <a:sysClr val="windowText" lastClr="000000"/>
      </a:dk1>
      <a:lt1>
        <a:sysClr val="window" lastClr="FFFFFF"/>
      </a:lt1>
      <a:dk2>
        <a:srgbClr val="FFFFFF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1481</TotalTime>
  <Words>903</Words>
  <Application>Microsoft Office PowerPoint</Application>
  <PresentationFormat>Widescreen</PresentationFormat>
  <Paragraphs>69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Cambria</vt:lpstr>
      <vt:lpstr>MS Shell Dlg 2</vt:lpstr>
      <vt:lpstr>Wingdings</vt:lpstr>
      <vt:lpstr>Wingdings 3</vt:lpstr>
      <vt:lpstr>Madison</vt:lpstr>
      <vt:lpstr>PowerPoint Presentation</vt:lpstr>
      <vt:lpstr>Guidelines</vt:lpstr>
      <vt:lpstr>Project brief</vt:lpstr>
      <vt:lpstr>PowerPoint Presentation</vt:lpstr>
      <vt:lpstr>Project Explanation  Final score of the project will be evaluated based on measures adopted under at least one of the sections mentioned below.</vt:lpstr>
      <vt:lpstr>Project Explanation  Final score of the project will be evaluated based on measures adopted for at least one section among sections mentioned below.</vt:lpstr>
      <vt:lpstr>Summary</vt:lpstr>
      <vt:lpstr>Contact details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GRIHA Exemplary Performance awards</dc:title>
  <dc:creator>Ms Sakshi Singhal</dc:creator>
  <cp:lastModifiedBy>Arnab Saha</cp:lastModifiedBy>
  <cp:revision>28</cp:revision>
  <dcterms:created xsi:type="dcterms:W3CDTF">2023-06-20T05:40:20Z</dcterms:created>
  <dcterms:modified xsi:type="dcterms:W3CDTF">2025-07-07T09:01:53Z</dcterms:modified>
</cp:coreProperties>
</file>