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58" r:id="rId5"/>
    <p:sldId id="270" r:id="rId6"/>
    <p:sldId id="271" r:id="rId7"/>
    <p:sldId id="272" r:id="rId8"/>
    <p:sldId id="273" r:id="rId9"/>
    <p:sldId id="275" r:id="rId10"/>
    <p:sldId id="276" r:id="rId11"/>
    <p:sldId id="27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ECFF"/>
    <a:srgbClr val="E7F6FF"/>
    <a:srgbClr val="77B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6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mailto:griha.awards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rgbClr val="CCECFF"/>
            </a:gs>
            <a:gs pos="75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5EDDA-2BF6-83BC-8621-FC2FFA7A4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6200000">
            <a:off x="7378262" y="2044261"/>
            <a:ext cx="6619460" cy="3008017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000000"/>
                </a:solidFill>
              </a:rPr>
              <a:t>GRIHA Exemplary Performance award</a:t>
            </a:r>
            <a:r>
              <a:rPr lang="en-US" sz="4800" dirty="0">
                <a:solidFill>
                  <a:srgbClr val="000000"/>
                </a:solidFill>
              </a:rPr>
              <a:t> for </a:t>
            </a:r>
            <a:r>
              <a:rPr lang="en-US" sz="4800" b="1" dirty="0">
                <a:solidFill>
                  <a:srgbClr val="000000"/>
                </a:solidFill>
              </a:rPr>
              <a:t>Existing Buildings</a:t>
            </a:r>
            <a:endParaRPr lang="en-IN" sz="4800" b="1" dirty="0">
              <a:solidFill>
                <a:srgbClr val="000000"/>
              </a:solidFill>
            </a:endParaRPr>
          </a:p>
        </p:txBody>
      </p:sp>
      <p:pic>
        <p:nvPicPr>
          <p:cNvPr id="4" name="Picture 3" descr="A picture containing text, graphic design, graphics, clipart&#10;&#10;Description automatically generated">
            <a:extLst>
              <a:ext uri="{FF2B5EF4-FFF2-40B4-BE49-F238E27FC236}">
                <a16:creationId xmlns:a16="http://schemas.microsoft.com/office/drawing/2014/main" id="{5C8B11B5-BFCE-1FEB-40F3-21C5D0F2D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129" y="1740665"/>
            <a:ext cx="7465366" cy="368370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228E115-FCB7-BC88-8F63-6ED2177E6FEC}"/>
              </a:ext>
            </a:extLst>
          </p:cNvPr>
          <p:cNvSpPr/>
          <p:nvPr/>
        </p:nvSpPr>
        <p:spPr>
          <a:xfrm>
            <a:off x="0" y="0"/>
            <a:ext cx="1000125" cy="6858000"/>
          </a:xfrm>
          <a:prstGeom prst="rect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50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graphic design, graphics, clipart&#10;&#10;Description automatically generated">
            <a:extLst>
              <a:ext uri="{FF2B5EF4-FFF2-40B4-BE49-F238E27FC236}">
                <a16:creationId xmlns:a16="http://schemas.microsoft.com/office/drawing/2014/main" id="{E8AA888B-F289-3F13-B3D9-AC65B247EB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56" t="77845"/>
          <a:stretch/>
        </p:blipFill>
        <p:spPr>
          <a:xfrm rot="5400000">
            <a:off x="8345556" y="3011556"/>
            <a:ext cx="6858001" cy="83488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52BEBB-ADBB-6FB8-2F9F-1BF8D42EA59B}"/>
              </a:ext>
            </a:extLst>
          </p:cNvPr>
          <p:cNvCxnSpPr/>
          <p:nvPr/>
        </p:nvCxnSpPr>
        <p:spPr>
          <a:xfrm>
            <a:off x="1325217" y="914402"/>
            <a:ext cx="96343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CEEB2B70-21E3-AD09-FCAC-88C91D6CC003}"/>
              </a:ext>
            </a:extLst>
          </p:cNvPr>
          <p:cNvSpPr/>
          <p:nvPr/>
        </p:nvSpPr>
        <p:spPr>
          <a:xfrm>
            <a:off x="0" y="0"/>
            <a:ext cx="1000125" cy="6858000"/>
          </a:xfrm>
          <a:prstGeom prst="rect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F5435C-54B3-64E6-3465-D3073C05E395}"/>
              </a:ext>
            </a:extLst>
          </p:cNvPr>
          <p:cNvSpPr txBox="1"/>
          <p:nvPr/>
        </p:nvSpPr>
        <p:spPr>
          <a:xfrm>
            <a:off x="1634699" y="1522334"/>
            <a:ext cx="609783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Contact person – </a:t>
            </a:r>
          </a:p>
          <a:p>
            <a:pPr marL="1097280" lvl="1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Name – </a:t>
            </a:r>
          </a:p>
          <a:p>
            <a:pPr marL="1097280" lvl="1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Designation – </a:t>
            </a:r>
          </a:p>
          <a:p>
            <a:pPr marL="1097280" lvl="1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Organization – </a:t>
            </a:r>
          </a:p>
          <a:p>
            <a:pPr marL="1097280" lvl="1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Mobile no. – </a:t>
            </a:r>
          </a:p>
          <a:p>
            <a:pPr marL="1097280" lvl="1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Email id – </a:t>
            </a:r>
          </a:p>
          <a:p>
            <a:pPr marL="1097280" lvl="1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97280" lvl="1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40080" indent="-4572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Nominees for the award evening– </a:t>
            </a:r>
          </a:p>
          <a:p>
            <a:pPr marL="182880"/>
            <a:endParaRPr lang="en-US" sz="20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815E3C8-3301-93F1-8BAF-B7B37BE8D2A3}"/>
              </a:ext>
            </a:extLst>
          </p:cNvPr>
          <p:cNvSpPr txBox="1">
            <a:spLocks/>
          </p:cNvSpPr>
          <p:nvPr/>
        </p:nvSpPr>
        <p:spPr>
          <a:xfrm>
            <a:off x="2764208" y="9604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Contact details</a:t>
            </a:r>
            <a:endParaRPr lang="en-IN" dirty="0">
              <a:solidFill>
                <a:srgbClr val="000000"/>
              </a:solidFill>
            </a:endParaRPr>
          </a:p>
        </p:txBody>
      </p:sp>
      <p:graphicFrame>
        <p:nvGraphicFramePr>
          <p:cNvPr id="17" name="Table 7">
            <a:extLst>
              <a:ext uri="{FF2B5EF4-FFF2-40B4-BE49-F238E27FC236}">
                <a16:creationId xmlns:a16="http://schemas.microsoft.com/office/drawing/2014/main" id="{F898E486-B1CE-6781-064C-A1E4DB2CEC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072418"/>
              </p:ext>
            </p:extLst>
          </p:nvPr>
        </p:nvGraphicFramePr>
        <p:xfrm>
          <a:off x="2094231" y="4880638"/>
          <a:ext cx="5029196" cy="1630492"/>
        </p:xfrm>
        <a:graphic>
          <a:graphicData uri="http://schemas.openxmlformats.org/drawingml/2006/table">
            <a:tbl>
              <a:tblPr firstRow="1" bandRow="1"/>
              <a:tblGrid>
                <a:gridCol w="797134">
                  <a:extLst>
                    <a:ext uri="{9D8B030D-6E8A-4147-A177-3AD203B41FA5}">
                      <a16:colId xmlns:a16="http://schemas.microsoft.com/office/drawing/2014/main" val="55865195"/>
                    </a:ext>
                  </a:extLst>
                </a:gridCol>
                <a:gridCol w="1330713">
                  <a:extLst>
                    <a:ext uri="{9D8B030D-6E8A-4147-A177-3AD203B41FA5}">
                      <a16:colId xmlns:a16="http://schemas.microsoft.com/office/drawing/2014/main" val="662470246"/>
                    </a:ext>
                  </a:extLst>
                </a:gridCol>
                <a:gridCol w="1094221">
                  <a:extLst>
                    <a:ext uri="{9D8B030D-6E8A-4147-A177-3AD203B41FA5}">
                      <a16:colId xmlns:a16="http://schemas.microsoft.com/office/drawing/2014/main" val="1570255171"/>
                    </a:ext>
                  </a:extLst>
                </a:gridCol>
                <a:gridCol w="1807128">
                  <a:extLst>
                    <a:ext uri="{9D8B030D-6E8A-4147-A177-3AD203B41FA5}">
                      <a16:colId xmlns:a16="http://schemas.microsoft.com/office/drawing/2014/main" val="1565908119"/>
                    </a:ext>
                  </a:extLst>
                </a:gridCol>
              </a:tblGrid>
              <a:tr h="4076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S.No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</a:t>
                      </a:r>
                      <a:endParaRPr lang="en-IN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A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Name</a:t>
                      </a:r>
                      <a:endParaRPr lang="en-IN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A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Email</a:t>
                      </a:r>
                      <a:endParaRPr lang="en-IN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AD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Phone</a:t>
                      </a:r>
                      <a:endParaRPr lang="en-IN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A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166418"/>
                  </a:ext>
                </a:extLst>
              </a:tr>
              <a:tr h="4076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IN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AD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IN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AD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IN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AD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IN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ADC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596915"/>
                  </a:ext>
                </a:extLst>
              </a:tr>
              <a:tr h="4076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IN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ADC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IN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ADC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IN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ADC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IN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ADC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336880"/>
                  </a:ext>
                </a:extLst>
              </a:tr>
              <a:tr h="4076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IN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AD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IN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AD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IN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AD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IN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ADC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329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099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B8A40-1658-0EAC-4A3A-27DE79FD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294" y="172278"/>
            <a:ext cx="7958331" cy="107722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Summary</a:t>
            </a:r>
            <a:r>
              <a:rPr lang="en-US" sz="1600" i="1" dirty="0">
                <a:solidFill>
                  <a:srgbClr val="000000"/>
                </a:solidFill>
              </a:rPr>
              <a:t>.</a:t>
            </a:r>
            <a:endParaRPr lang="en-IN" sz="1600" i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5755B-81E6-53C4-127E-18D77C56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033670"/>
            <a:ext cx="8713706" cy="58243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1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 Maintenance and housekeeping–</a:t>
            </a:r>
          </a:p>
          <a:p>
            <a:pPr marL="982980" lvl="1" indent="-34290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Demonstrate that the refrigerants used in the HVAC system are CFC &amp; HCFC free</a:t>
            </a:r>
          </a:p>
          <a:p>
            <a:pPr marL="982980" lvl="1" indent="-34290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Demonstrate that the fire fighting systems are halon free</a:t>
            </a:r>
          </a:p>
          <a:p>
            <a:pPr marL="982980" lvl="1" indent="-34290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Demonstrate that the housekeeping and pest control products used are ecofriendly</a:t>
            </a:r>
          </a:p>
          <a:p>
            <a:pPr marL="18923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5. Environmental awareness-</a:t>
            </a:r>
          </a:p>
          <a:p>
            <a:pPr marL="925830" lvl="1" indent="-285750"/>
            <a:r>
              <a:rPr lang="en-US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List  at-least 2 strategies opted in the project to promote environmental awareness among occupants.</a:t>
            </a:r>
          </a:p>
          <a:p>
            <a:pPr marL="640080" lvl="1" indent="0">
              <a:buNone/>
            </a:pPr>
            <a:endParaRPr lang="en-US" sz="16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IN" sz="19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IN" sz="3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en-IN" sz="16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 descr="A picture containing text, graphic design, graphics, clipart&#10;&#10;Description automatically generated">
            <a:extLst>
              <a:ext uri="{FF2B5EF4-FFF2-40B4-BE49-F238E27FC236}">
                <a16:creationId xmlns:a16="http://schemas.microsoft.com/office/drawing/2014/main" id="{E8AA888B-F289-3F13-B3D9-AC65B247EB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56" t="77845"/>
          <a:stretch/>
        </p:blipFill>
        <p:spPr>
          <a:xfrm rot="5400000">
            <a:off x="8345556" y="3011556"/>
            <a:ext cx="6858001" cy="83488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52BEBB-ADBB-6FB8-2F9F-1BF8D42EA59B}"/>
              </a:ext>
            </a:extLst>
          </p:cNvPr>
          <p:cNvCxnSpPr/>
          <p:nvPr/>
        </p:nvCxnSpPr>
        <p:spPr>
          <a:xfrm>
            <a:off x="1325217" y="914402"/>
            <a:ext cx="96343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CEEB2B70-21E3-AD09-FCAC-88C91D6CC003}"/>
              </a:ext>
            </a:extLst>
          </p:cNvPr>
          <p:cNvSpPr/>
          <p:nvPr/>
        </p:nvSpPr>
        <p:spPr>
          <a:xfrm>
            <a:off x="0" y="0"/>
            <a:ext cx="1000125" cy="6858000"/>
          </a:xfrm>
          <a:prstGeom prst="rect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89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B8A40-1658-0EAC-4A3A-27DE79FD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294" y="874317"/>
            <a:ext cx="7958331" cy="1077229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Guidelines</a:t>
            </a:r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5755B-81E6-53C4-127E-18D77C56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4294" y="1510746"/>
            <a:ext cx="7958331" cy="491655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For participation in the aforementioned award category, the project team should fill the presentation template that is given with the guidelines, in .pptx format.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Project team must explain their strategies as per the instructions given under in the subsequent slides and support it with pictures. Submit a single presentation consisting all the categories that have been mentioned.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The project team may mention their ongoing or completed interventions. Proposed plans may not be included in the presentation.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Winners will be announced during the 15</a:t>
            </a:r>
            <a:r>
              <a:rPr lang="en-US" sz="1600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GRIHA Summit on </a:t>
            </a:r>
            <a:r>
              <a:rPr lang="en-US" sz="1600" u="sng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  <a:r>
              <a:rPr lang="en-US" sz="1600" u="sng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1600" u="sng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November, 2023.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5. Please submit your entries </a:t>
            </a:r>
            <a:r>
              <a:rPr lang="en-US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griha.awards@gmail.com</a:t>
            </a:r>
            <a:r>
              <a:rPr lang="en-US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on or before </a:t>
            </a:r>
            <a:r>
              <a:rPr lang="en-US" sz="1600" u="sng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  <a:r>
              <a:rPr lang="en-US" sz="1600" u="sng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1600" u="sng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September2023</a:t>
            </a:r>
            <a:r>
              <a:rPr lang="en-US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6. For any further queries, please get in touch with us at </a:t>
            </a:r>
            <a:r>
              <a:rPr lang="en-US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griha.awards@gmail.com</a:t>
            </a:r>
            <a:endParaRPr lang="en-IN" sz="16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 descr="A picture containing text, graphic design, graphics, clipart&#10;&#10;Description automatically generated">
            <a:extLst>
              <a:ext uri="{FF2B5EF4-FFF2-40B4-BE49-F238E27FC236}">
                <a16:creationId xmlns:a16="http://schemas.microsoft.com/office/drawing/2014/main" id="{E8AA888B-F289-3F13-B3D9-AC65B247EB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956" t="77845"/>
          <a:stretch/>
        </p:blipFill>
        <p:spPr>
          <a:xfrm rot="5400000">
            <a:off x="8345556" y="3011556"/>
            <a:ext cx="6858001" cy="8348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193762B-5454-CFF2-6129-7D055D0CB6E0}"/>
              </a:ext>
            </a:extLst>
          </p:cNvPr>
          <p:cNvSpPr/>
          <p:nvPr/>
        </p:nvSpPr>
        <p:spPr>
          <a:xfrm>
            <a:off x="0" y="0"/>
            <a:ext cx="1000125" cy="6858000"/>
          </a:xfrm>
          <a:prstGeom prst="rect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02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B8A40-1658-0EAC-4A3A-27DE79FD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5775" y="330978"/>
            <a:ext cx="7958331" cy="1077229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Project brief</a:t>
            </a:r>
            <a:endParaRPr lang="en-IN" dirty="0">
              <a:solidFill>
                <a:srgbClr val="000000"/>
              </a:solidFill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30FD5F03-8D15-FE94-C094-A3D37681E1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2436101"/>
              </p:ext>
            </p:extLst>
          </p:nvPr>
        </p:nvGraphicFramePr>
        <p:xfrm>
          <a:off x="1238249" y="869592"/>
          <a:ext cx="9591675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7128">
                  <a:extLst>
                    <a:ext uri="{9D8B030D-6E8A-4147-A177-3AD203B41FA5}">
                      <a16:colId xmlns:a16="http://schemas.microsoft.com/office/drawing/2014/main" val="1174631388"/>
                    </a:ext>
                  </a:extLst>
                </a:gridCol>
                <a:gridCol w="3654547">
                  <a:extLst>
                    <a:ext uri="{9D8B030D-6E8A-4147-A177-3AD203B41FA5}">
                      <a16:colId xmlns:a16="http://schemas.microsoft.com/office/drawing/2014/main" val="16817803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263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Name of the project</a:t>
                      </a:r>
                      <a:endParaRPr lang="en-IN" sz="1600" dirty="0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247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GRIHA project code*</a:t>
                      </a:r>
                      <a:endParaRPr lang="en-IN" sz="1600" dirty="0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652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Location</a:t>
                      </a:r>
                      <a:endParaRPr lang="en-IN" sz="1600" dirty="0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436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Site area (sqm.)</a:t>
                      </a:r>
                      <a:endParaRPr lang="en-IN" sz="1600" dirty="0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937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Built-up area (sqm.)</a:t>
                      </a:r>
                      <a:endParaRPr lang="en-IN" sz="1600" dirty="0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425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No. of building blocks</a:t>
                      </a:r>
                      <a:endParaRPr lang="en-IN" sz="1600" dirty="0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348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Name of building blocks (If blocks are&gt; 1)</a:t>
                      </a:r>
                      <a:endParaRPr lang="en-IN" sz="1600" dirty="0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604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No. of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storeys</a:t>
                      </a:r>
                      <a:endParaRPr lang="en-IN" sz="1600" dirty="0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255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Building typology (Residential/Commercial/Institutional etc.)</a:t>
                      </a:r>
                      <a:endParaRPr lang="en-IN" sz="1600" dirty="0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486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Type of building (AC/Non-AC/Mixed mode)</a:t>
                      </a:r>
                      <a:endParaRPr lang="en-IN" sz="1600" dirty="0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578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Total no. of occupants</a:t>
                      </a:r>
                      <a:endParaRPr lang="en-IN" sz="1600" dirty="0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3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Year of Completion</a:t>
                      </a:r>
                      <a:endParaRPr lang="en-IN" sz="1600" dirty="0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40368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*Do not fill ‘GRIHA project code’ in case the project is not registered under GRIHA for Existing Building.</a:t>
                      </a:r>
                      <a:endParaRPr lang="en-IN" i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951991"/>
                  </a:ext>
                </a:extLst>
              </a:tr>
            </a:tbl>
          </a:graphicData>
        </a:graphic>
      </p:graphicFrame>
      <p:pic>
        <p:nvPicPr>
          <p:cNvPr id="5" name="Picture 4" descr="A picture containing text, graphic design, graphics, clipart&#10;&#10;Description automatically generated">
            <a:extLst>
              <a:ext uri="{FF2B5EF4-FFF2-40B4-BE49-F238E27FC236}">
                <a16:creationId xmlns:a16="http://schemas.microsoft.com/office/drawing/2014/main" id="{E8AA888B-F289-3F13-B3D9-AC65B247EB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56" t="77845"/>
          <a:stretch/>
        </p:blipFill>
        <p:spPr>
          <a:xfrm rot="5400000">
            <a:off x="8345556" y="3011556"/>
            <a:ext cx="6858001" cy="8348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EC77E5A-EC45-8221-4F4B-E9F9891DE53B}"/>
              </a:ext>
            </a:extLst>
          </p:cNvPr>
          <p:cNvSpPr/>
          <p:nvPr/>
        </p:nvSpPr>
        <p:spPr>
          <a:xfrm>
            <a:off x="0" y="0"/>
            <a:ext cx="1000125" cy="6858000"/>
          </a:xfrm>
          <a:prstGeom prst="rect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2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5755B-81E6-53C4-127E-18D77C56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9094" y="583094"/>
            <a:ext cx="7958331" cy="4916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PROJECT IMAGE:</a:t>
            </a:r>
          </a:p>
          <a:p>
            <a:r>
              <a:rPr lang="en-US" sz="17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High resolution image of the project (for website &amp; social media)</a:t>
            </a:r>
          </a:p>
          <a:p>
            <a:r>
              <a:rPr lang="en-US" sz="17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(Please provide Image in JPG format) </a:t>
            </a:r>
          </a:p>
          <a:p>
            <a:pPr marL="0" indent="0">
              <a:buNone/>
            </a:pPr>
            <a:r>
              <a:rPr lang="en-US" sz="17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Please submit the presentation in </a:t>
            </a:r>
            <a:r>
              <a:rPr lang="en-IN" sz="17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.PPTX format.</a:t>
            </a:r>
          </a:p>
          <a:p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 descr="A picture containing text, graphic design, graphics, clipart&#10;&#10;Description automatically generated">
            <a:extLst>
              <a:ext uri="{FF2B5EF4-FFF2-40B4-BE49-F238E27FC236}">
                <a16:creationId xmlns:a16="http://schemas.microsoft.com/office/drawing/2014/main" id="{E8AA888B-F289-3F13-B3D9-AC65B247EB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56" t="77845"/>
          <a:stretch/>
        </p:blipFill>
        <p:spPr>
          <a:xfrm rot="5400000">
            <a:off x="8345556" y="3011556"/>
            <a:ext cx="6858001" cy="83488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89D5542-287A-F0E0-D84B-1AA103D6E2CA}"/>
              </a:ext>
            </a:extLst>
          </p:cNvPr>
          <p:cNvSpPr/>
          <p:nvPr/>
        </p:nvSpPr>
        <p:spPr>
          <a:xfrm>
            <a:off x="0" y="0"/>
            <a:ext cx="1000125" cy="6858000"/>
          </a:xfrm>
          <a:prstGeom prst="rect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96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B8A40-1658-0EAC-4A3A-27DE79FD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687" y="0"/>
            <a:ext cx="7958331" cy="107722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Project explanation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sz="1600" i="1" dirty="0">
                <a:solidFill>
                  <a:srgbClr val="000000"/>
                </a:solidFill>
              </a:rPr>
              <a:t>Final score of the project will be evaluated as per the percentages mentioned below.</a:t>
            </a:r>
            <a:endParaRPr lang="en-IN" sz="1600" i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5755B-81E6-53C4-127E-18D77C56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033670"/>
            <a:ext cx="8713706" cy="582433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IN" sz="3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 Waste management – </a:t>
            </a:r>
            <a:r>
              <a:rPr lang="en-IN" sz="3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(20% weightage) </a:t>
            </a:r>
          </a:p>
          <a:p>
            <a:pPr marL="0" indent="0">
              <a:buNone/>
            </a:pPr>
            <a:r>
              <a:rPr lang="en-IN" sz="34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project team needs to demonstrate that the waste is handled sensibly on site  such that the stress on the landfill is reduced. </a:t>
            </a:r>
            <a:endParaRPr lang="en-IN" sz="34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IN" sz="3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 Energy management – </a:t>
            </a:r>
            <a:r>
              <a:rPr lang="en-IN" sz="3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(25% weightage) </a:t>
            </a:r>
            <a:endParaRPr lang="en-IN" sz="3400" i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IN" sz="34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project team needs to demonstrate optimization of energy consumption by the use of efficient appliances, use of renewable energy, etc. </a:t>
            </a:r>
            <a:endParaRPr lang="en-IN" sz="3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IN" sz="3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 Integrated water management – </a:t>
            </a:r>
            <a:r>
              <a:rPr lang="en-IN" sz="3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(25% weightage) </a:t>
            </a:r>
          </a:p>
          <a:p>
            <a:pPr marL="0" indent="0">
              <a:buNone/>
            </a:pPr>
            <a:r>
              <a:rPr lang="en-IN" sz="34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project team needs to demonstrate the water saving, recycling and reuse on site (towards net zero/ net positive approach)</a:t>
            </a:r>
            <a:endParaRPr lang="en-IN" sz="34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IN" sz="3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 Maintenance and housekeeping – </a:t>
            </a:r>
            <a:r>
              <a:rPr lang="en-IN" sz="3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(20% weightage) </a:t>
            </a:r>
          </a:p>
          <a:p>
            <a:pPr marL="0" indent="0">
              <a:buNone/>
            </a:pPr>
            <a:r>
              <a:rPr lang="en-IN" sz="34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project team must ensure good practises for maintenance and green procurement as a step towards sustainability. </a:t>
            </a:r>
          </a:p>
          <a:p>
            <a:pPr marL="0" indent="0">
              <a:buNone/>
            </a:pPr>
            <a:r>
              <a:rPr lang="en-IN" sz="34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5. </a:t>
            </a:r>
            <a:r>
              <a:rPr lang="en-IN" sz="3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Environmental Awareness –  </a:t>
            </a:r>
            <a:r>
              <a:rPr lang="en-IN" sz="3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(10% weightage) </a:t>
            </a:r>
          </a:p>
          <a:p>
            <a:pPr marL="0" indent="0">
              <a:buNone/>
            </a:pPr>
            <a:r>
              <a:rPr lang="en-IN" sz="34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project  team  must submit strategies to  promote environmental awareness. </a:t>
            </a:r>
          </a:p>
          <a:p>
            <a:pPr marL="0" indent="0">
              <a:lnSpc>
                <a:spcPct val="150000"/>
              </a:lnSpc>
              <a:buNone/>
            </a:pPr>
            <a:endParaRPr lang="en-IN" sz="16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 descr="A picture containing text, graphic design, graphics, clipart&#10;&#10;Description automatically generated">
            <a:extLst>
              <a:ext uri="{FF2B5EF4-FFF2-40B4-BE49-F238E27FC236}">
                <a16:creationId xmlns:a16="http://schemas.microsoft.com/office/drawing/2014/main" id="{E8AA888B-F289-3F13-B3D9-AC65B247EB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56" t="77845"/>
          <a:stretch/>
        </p:blipFill>
        <p:spPr>
          <a:xfrm rot="5400000">
            <a:off x="8345556" y="3011556"/>
            <a:ext cx="6858001" cy="83488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52BEBB-ADBB-6FB8-2F9F-1BF8D42EA59B}"/>
              </a:ext>
            </a:extLst>
          </p:cNvPr>
          <p:cNvCxnSpPr/>
          <p:nvPr/>
        </p:nvCxnSpPr>
        <p:spPr>
          <a:xfrm>
            <a:off x="1325217" y="914402"/>
            <a:ext cx="96343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BD2DA542-5BD6-346C-E319-5724D3550316}"/>
              </a:ext>
            </a:extLst>
          </p:cNvPr>
          <p:cNvSpPr/>
          <p:nvPr/>
        </p:nvSpPr>
        <p:spPr>
          <a:xfrm>
            <a:off x="0" y="0"/>
            <a:ext cx="1000125" cy="6858000"/>
          </a:xfrm>
          <a:prstGeom prst="rect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38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B8A40-1658-0EAC-4A3A-27DE79FD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294" y="172278"/>
            <a:ext cx="7958331" cy="107722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Summary</a:t>
            </a:r>
            <a:r>
              <a:rPr lang="en-US" sz="1600" i="1" dirty="0"/>
              <a:t>.</a:t>
            </a:r>
            <a:endParaRPr lang="en-IN" sz="16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5755B-81E6-53C4-127E-18D77C56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033670"/>
            <a:ext cx="8713706" cy="58243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19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 Waste management –</a:t>
            </a:r>
          </a:p>
          <a:p>
            <a:r>
              <a:rPr lang="en-US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Amount of waste (organic + inorganic) generated ………… kg/capita/day.</a:t>
            </a:r>
          </a:p>
          <a:p>
            <a:r>
              <a:rPr lang="en-US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Amount of organic waste (landscape + kitchen) generated ………..kg/capita/day.</a:t>
            </a:r>
          </a:p>
          <a:p>
            <a:r>
              <a:rPr lang="en-US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List the key features for waste management strategies. </a:t>
            </a:r>
          </a:p>
          <a:p>
            <a:r>
              <a:rPr lang="en-US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Briefly describe measures taken to treat the organic waste generated.</a:t>
            </a:r>
          </a:p>
          <a:p>
            <a:pPr marL="0" indent="0">
              <a:buNone/>
            </a:pPr>
            <a:r>
              <a:rPr lang="en-IN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en-IN" sz="16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 descr="A picture containing text, graphic design, graphics, clipart&#10;&#10;Description automatically generated">
            <a:extLst>
              <a:ext uri="{FF2B5EF4-FFF2-40B4-BE49-F238E27FC236}">
                <a16:creationId xmlns:a16="http://schemas.microsoft.com/office/drawing/2014/main" id="{E8AA888B-F289-3F13-B3D9-AC65B247EB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56" t="77845"/>
          <a:stretch/>
        </p:blipFill>
        <p:spPr>
          <a:xfrm rot="5400000">
            <a:off x="8345556" y="3011556"/>
            <a:ext cx="6858001" cy="83488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52BEBB-ADBB-6FB8-2F9F-1BF8D42EA59B}"/>
              </a:ext>
            </a:extLst>
          </p:cNvPr>
          <p:cNvCxnSpPr/>
          <p:nvPr/>
        </p:nvCxnSpPr>
        <p:spPr>
          <a:xfrm>
            <a:off x="1325217" y="914402"/>
            <a:ext cx="96343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3D44FAB-B47B-CB1A-C1B2-C7B6CC08BBEB}"/>
              </a:ext>
            </a:extLst>
          </p:cNvPr>
          <p:cNvSpPr/>
          <p:nvPr/>
        </p:nvSpPr>
        <p:spPr>
          <a:xfrm>
            <a:off x="0" y="0"/>
            <a:ext cx="1000125" cy="6858000"/>
          </a:xfrm>
          <a:prstGeom prst="rect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59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B8A40-1658-0EAC-4A3A-27DE79FD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294" y="172278"/>
            <a:ext cx="7958331" cy="107722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Summary</a:t>
            </a:r>
            <a:r>
              <a:rPr lang="en-US" sz="1600" i="1" dirty="0">
                <a:solidFill>
                  <a:srgbClr val="000000"/>
                </a:solidFill>
              </a:rPr>
              <a:t>.</a:t>
            </a:r>
            <a:endParaRPr lang="en-IN" sz="1600" i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5755B-81E6-53C4-127E-18D77C56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033670"/>
            <a:ext cx="8713706" cy="582433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N" sz="19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 Energy management –</a:t>
            </a:r>
          </a:p>
          <a:p>
            <a:pPr marL="1097280" lvl="1" indent="-457200"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Ensure that the appliances (fans and internal lighting) installed in the building are minimum BEE 3 star rated</a:t>
            </a:r>
          </a:p>
          <a:p>
            <a:pPr marL="1097280" lvl="1" indent="-457200"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Demonstrate that …………. % of the total annual energy consumption (consider grid only) is offset through installation of renewable energy sources on site (source, on-site and off-site generation)</a:t>
            </a:r>
          </a:p>
          <a:p>
            <a:pPr marL="1097280" lvl="1" indent="-457200"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Reduction of energy consumption (%)</a:t>
            </a:r>
          </a:p>
          <a:p>
            <a:pPr marL="1097280" lvl="1" indent="-457200"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Existing case: ………</a:t>
            </a:r>
            <a:r>
              <a:rPr lang="en-US" sz="19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KWh</a:t>
            </a:r>
            <a:r>
              <a:rPr lang="en-US" sz="19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/year (total annual energy consumption from the grid considering the latest 12-month data (April 2022 to March 2023) with at least 70% occupancy for all the months that have been considered)</a:t>
            </a:r>
          </a:p>
          <a:p>
            <a:pPr marL="1097280" lvl="1" indent="-457200"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Base case: ……….</a:t>
            </a:r>
            <a:r>
              <a:rPr lang="en-US" sz="19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KWh</a:t>
            </a:r>
            <a:r>
              <a:rPr lang="en-US" sz="19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/year (average of total annual energy consumption from the grid for 2 years prior to the year considered in existing case). Please note that April 2020 to March 2021 will be not be considered.</a:t>
            </a:r>
          </a:p>
          <a:p>
            <a:pPr marL="0" indent="0">
              <a:buNone/>
            </a:pPr>
            <a:endParaRPr lang="en-IN" sz="19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IN" sz="19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Note: </a:t>
            </a:r>
            <a:r>
              <a:rPr lang="en-US" sz="19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Projects which have operational data of less than 3 years are required to conduct an energy audit by a BEE certified auditor and submit an energy audit report.</a:t>
            </a:r>
            <a:endParaRPr lang="en-IN" sz="1900" i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IN" sz="3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en-IN" sz="16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 descr="A picture containing text, graphic design, graphics, clipart&#10;&#10;Description automatically generated">
            <a:extLst>
              <a:ext uri="{FF2B5EF4-FFF2-40B4-BE49-F238E27FC236}">
                <a16:creationId xmlns:a16="http://schemas.microsoft.com/office/drawing/2014/main" id="{E8AA888B-F289-3F13-B3D9-AC65B247EB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56" t="77845"/>
          <a:stretch/>
        </p:blipFill>
        <p:spPr>
          <a:xfrm rot="5400000">
            <a:off x="8345556" y="3011556"/>
            <a:ext cx="6858001" cy="83488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52BEBB-ADBB-6FB8-2F9F-1BF8D42EA59B}"/>
              </a:ext>
            </a:extLst>
          </p:cNvPr>
          <p:cNvCxnSpPr/>
          <p:nvPr/>
        </p:nvCxnSpPr>
        <p:spPr>
          <a:xfrm>
            <a:off x="1524000" y="906672"/>
            <a:ext cx="96343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DFACE54-6314-D7FE-1158-47B600AD5B83}"/>
              </a:ext>
            </a:extLst>
          </p:cNvPr>
          <p:cNvSpPr/>
          <p:nvPr/>
        </p:nvSpPr>
        <p:spPr>
          <a:xfrm>
            <a:off x="0" y="0"/>
            <a:ext cx="1000125" cy="6858000"/>
          </a:xfrm>
          <a:prstGeom prst="rect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44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B8A40-1658-0EAC-4A3A-27DE79FD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294" y="172278"/>
            <a:ext cx="7958331" cy="107722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Summary</a:t>
            </a:r>
            <a:r>
              <a:rPr lang="en-US" sz="1600" i="1" dirty="0">
                <a:solidFill>
                  <a:srgbClr val="000000"/>
                </a:solidFill>
              </a:rPr>
              <a:t>.</a:t>
            </a:r>
            <a:endParaRPr lang="en-IN" sz="1600" i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5755B-81E6-53C4-127E-18D77C56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033670"/>
            <a:ext cx="8713706" cy="58243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1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 Integrated water management –</a:t>
            </a:r>
          </a:p>
          <a:p>
            <a:pPr marL="982980" lvl="1" indent="-34290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Briefly describe the water management strategies  </a:t>
            </a:r>
          </a:p>
          <a:p>
            <a:pPr marL="982980" lvl="1" indent="-34290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Demand side reduction (%)</a:t>
            </a:r>
          </a:p>
          <a:p>
            <a:pPr marL="982980" lvl="1" indent="-34290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Percentage of water treated …………</a:t>
            </a:r>
          </a:p>
          <a:p>
            <a:pPr marL="982980" lvl="1" indent="-34290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Capacity of STP</a:t>
            </a:r>
          </a:p>
          <a:p>
            <a:pPr marL="982980" lvl="1" indent="-34290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Fresh and  treated water consumption per day</a:t>
            </a:r>
          </a:p>
          <a:p>
            <a:pPr marL="982980" lvl="1" indent="-34290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Quantity of treated water generated</a:t>
            </a:r>
          </a:p>
          <a:p>
            <a:pPr marL="0" indent="0">
              <a:buNone/>
            </a:pPr>
            <a:endParaRPr lang="en-IN" sz="19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IN" sz="3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en-IN" sz="16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 descr="A picture containing text, graphic design, graphics, clipart&#10;&#10;Description automatically generated">
            <a:extLst>
              <a:ext uri="{FF2B5EF4-FFF2-40B4-BE49-F238E27FC236}">
                <a16:creationId xmlns:a16="http://schemas.microsoft.com/office/drawing/2014/main" id="{E8AA888B-F289-3F13-B3D9-AC65B247EB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56" t="77845"/>
          <a:stretch/>
        </p:blipFill>
        <p:spPr>
          <a:xfrm rot="5400000">
            <a:off x="8345556" y="3011556"/>
            <a:ext cx="6858001" cy="83488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52BEBB-ADBB-6FB8-2F9F-1BF8D42EA59B}"/>
              </a:ext>
            </a:extLst>
          </p:cNvPr>
          <p:cNvCxnSpPr/>
          <p:nvPr/>
        </p:nvCxnSpPr>
        <p:spPr>
          <a:xfrm>
            <a:off x="1325217" y="914402"/>
            <a:ext cx="96343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AF0D84D-3C34-D69D-663D-F6799A47FA8C}"/>
              </a:ext>
            </a:extLst>
          </p:cNvPr>
          <p:cNvSpPr/>
          <p:nvPr/>
        </p:nvSpPr>
        <p:spPr>
          <a:xfrm>
            <a:off x="0" y="0"/>
            <a:ext cx="1000125" cy="6858000"/>
          </a:xfrm>
          <a:prstGeom prst="rect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64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B8A40-1658-0EAC-4A3A-27DE79FD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294" y="172278"/>
            <a:ext cx="7958331" cy="107722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Summary</a:t>
            </a:r>
            <a:r>
              <a:rPr lang="en-US" sz="1600" i="1" dirty="0">
                <a:solidFill>
                  <a:srgbClr val="000000"/>
                </a:solidFill>
              </a:rPr>
              <a:t>.</a:t>
            </a:r>
            <a:endParaRPr lang="en-IN" sz="1600" i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5755B-81E6-53C4-127E-18D77C56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033670"/>
            <a:ext cx="8713706" cy="58243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1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 Maintenance and housekeeping–</a:t>
            </a:r>
          </a:p>
          <a:p>
            <a:pPr marL="982980" lvl="1" indent="-34290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Demonstrate that the refrigerants used in the HVAC system are CFC &amp; HCFC free</a:t>
            </a:r>
          </a:p>
          <a:p>
            <a:pPr marL="982980" lvl="1" indent="-34290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Demonstrate that the fire fighting systems are halon free</a:t>
            </a:r>
          </a:p>
          <a:p>
            <a:pPr marL="982980" lvl="1" indent="-34290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Demonstrate that the housekeeping and pest control products used are ecofriendly</a:t>
            </a:r>
          </a:p>
          <a:p>
            <a:pPr marL="18923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5. Environmental awareness-</a:t>
            </a:r>
          </a:p>
          <a:p>
            <a:pPr marL="925830" lvl="1" indent="-285750"/>
            <a:r>
              <a:rPr lang="en-US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List  at-least 2 strategies opted in the project to promote environmental awareness among occupants.</a:t>
            </a:r>
          </a:p>
          <a:p>
            <a:pPr marL="640080" lvl="1" indent="0">
              <a:buNone/>
            </a:pPr>
            <a:endParaRPr lang="en-US" sz="16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IN" sz="19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IN" sz="3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en-IN" sz="16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 descr="A picture containing text, graphic design, graphics, clipart&#10;&#10;Description automatically generated">
            <a:extLst>
              <a:ext uri="{FF2B5EF4-FFF2-40B4-BE49-F238E27FC236}">
                <a16:creationId xmlns:a16="http://schemas.microsoft.com/office/drawing/2014/main" id="{E8AA888B-F289-3F13-B3D9-AC65B247EB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56" t="77845"/>
          <a:stretch/>
        </p:blipFill>
        <p:spPr>
          <a:xfrm rot="5400000">
            <a:off x="8345556" y="3011556"/>
            <a:ext cx="6858001" cy="83488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52BEBB-ADBB-6FB8-2F9F-1BF8D42EA59B}"/>
              </a:ext>
            </a:extLst>
          </p:cNvPr>
          <p:cNvCxnSpPr/>
          <p:nvPr/>
        </p:nvCxnSpPr>
        <p:spPr>
          <a:xfrm>
            <a:off x="1325217" y="914402"/>
            <a:ext cx="96343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CEEB2B70-21E3-AD09-FCAC-88C91D6CC003}"/>
              </a:ext>
            </a:extLst>
          </p:cNvPr>
          <p:cNvSpPr/>
          <p:nvPr/>
        </p:nvSpPr>
        <p:spPr>
          <a:xfrm>
            <a:off x="0" y="0"/>
            <a:ext cx="1000125" cy="6858000"/>
          </a:xfrm>
          <a:prstGeom prst="rect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060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Custom 5">
      <a:dk1>
        <a:srgbClr val="D3ECB9"/>
      </a:dk1>
      <a:lt1>
        <a:srgbClr val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1049</TotalTime>
  <Words>889</Words>
  <Application>Microsoft Office PowerPoint</Application>
  <PresentationFormat>Widescreen</PresentationFormat>
  <Paragraphs>98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Cambria</vt:lpstr>
      <vt:lpstr>MS Shell Dlg 2</vt:lpstr>
      <vt:lpstr>Wingdings</vt:lpstr>
      <vt:lpstr>Wingdings 3</vt:lpstr>
      <vt:lpstr>Madison</vt:lpstr>
      <vt:lpstr>GRIHA Exemplary Performance award for Existing Buildings</vt:lpstr>
      <vt:lpstr>Guidelines</vt:lpstr>
      <vt:lpstr>Project brief</vt:lpstr>
      <vt:lpstr>PowerPoint Presentation</vt:lpstr>
      <vt:lpstr>Project explanation Final score of the project will be evaluated as per the percentages mentioned below.</vt:lpstr>
      <vt:lpstr>Summary.</vt:lpstr>
      <vt:lpstr>Summary.</vt:lpstr>
      <vt:lpstr>Summary.</vt:lpstr>
      <vt:lpstr>Summary.</vt:lpstr>
      <vt:lpstr>PowerPoint Presentation</vt:lpstr>
      <vt:lpstr>Summary.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GRIHA Exemplary Performance awards</dc:title>
  <dc:creator>Ms Sakshi Singhal</dc:creator>
  <cp:lastModifiedBy>Ms Ichhita Handa</cp:lastModifiedBy>
  <cp:revision>11</cp:revision>
  <dcterms:created xsi:type="dcterms:W3CDTF">2023-06-20T05:40:20Z</dcterms:created>
  <dcterms:modified xsi:type="dcterms:W3CDTF">2023-06-30T06:33:51Z</dcterms:modified>
</cp:coreProperties>
</file>