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67" r:id="rId2"/>
    <p:sldId id="256" r:id="rId3"/>
    <p:sldId id="258" r:id="rId4"/>
    <p:sldId id="260" r:id="rId5"/>
    <p:sldId id="264" r:id="rId6"/>
    <p:sldId id="261" r:id="rId7"/>
  </p:sldIdLst>
  <p:sldSz cx="12801600" cy="9601200" type="A3"/>
  <p:notesSz cx="6735763" cy="9866313"/>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ru Mehta" initials="TM" lastIdx="8" clrIdx="0"/>
  <p:cmAuthor id="1" name="GRIHA5" initials="G"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2" autoAdjust="0"/>
  </p:normalViewPr>
  <p:slideViewPr>
    <p:cSldViewPr>
      <p:cViewPr varScale="1">
        <p:scale>
          <a:sx n="48" d="100"/>
          <a:sy n="48" d="100"/>
        </p:scale>
        <p:origin x="1380" y="48"/>
      </p:cViewPr>
      <p:guideLst>
        <p:guide orient="horz" pos="3024"/>
        <p:guide pos="403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923A3FBA-D48C-4C70-81FE-6A330DDECF4A}" type="datetimeFigureOut">
              <a:rPr lang="en-IN" smtClean="0"/>
              <a:t>11-07-2022</a:t>
            </a:fld>
            <a:endParaRPr lang="en-IN"/>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71BE2E60-E424-4974-8489-F373A1C4819C}" type="slidenum">
              <a:rPr lang="en-IN" smtClean="0"/>
              <a:t>‹#›</a:t>
            </a:fld>
            <a:endParaRPr lang="en-IN"/>
          </a:p>
        </p:txBody>
      </p:sp>
    </p:spTree>
    <p:extLst>
      <p:ext uri="{BB962C8B-B14F-4D97-AF65-F5344CB8AC3E}">
        <p14:creationId xmlns:p14="http://schemas.microsoft.com/office/powerpoint/2010/main" val="3253572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1BE2E60-E424-4974-8489-F373A1C4819C}" type="slidenum">
              <a:rPr lang="en-IN" smtClean="0"/>
              <a:t>5</a:t>
            </a:fld>
            <a:endParaRPr lang="en-IN"/>
          </a:p>
        </p:txBody>
      </p:sp>
    </p:spTree>
    <p:extLst>
      <p:ext uri="{BB962C8B-B14F-4D97-AF65-F5344CB8AC3E}">
        <p14:creationId xmlns:p14="http://schemas.microsoft.com/office/powerpoint/2010/main" val="1480633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982596"/>
            <a:ext cx="10881360" cy="2058035"/>
          </a:xfrm>
        </p:spPr>
        <p:txBody>
          <a:bodyPr/>
          <a:lstStyle/>
          <a:p>
            <a:r>
              <a:rPr lang="en-US"/>
              <a:t>Click to edit Master title style</a:t>
            </a:r>
            <a:endParaRPr lang="en-IN"/>
          </a:p>
        </p:txBody>
      </p:sp>
      <p:sp>
        <p:nvSpPr>
          <p:cNvPr id="3" name="Subtitle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860F6B13-27B4-49D9-96BF-4B2D468932B6}" type="datetimeFigureOut">
              <a:rPr lang="en-IN" smtClean="0"/>
              <a:t>11-07-2022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3037503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60F6B13-27B4-49D9-96BF-4B2D468932B6}" type="datetimeFigureOut">
              <a:rPr lang="en-IN" smtClean="0"/>
              <a:t>11-07-2022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1906311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84494"/>
            <a:ext cx="2880360" cy="819213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40080" y="384494"/>
            <a:ext cx="8427720" cy="819213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60F6B13-27B4-49D9-96BF-4B2D468932B6}" type="datetimeFigureOut">
              <a:rPr lang="en-IN" smtClean="0"/>
              <a:t>11-07-2022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3547398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60F6B13-27B4-49D9-96BF-4B2D468932B6}" type="datetimeFigureOut">
              <a:rPr lang="en-IN" smtClean="0"/>
              <a:t>11-07-2022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1047951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8" y="6169661"/>
            <a:ext cx="10881360" cy="1906905"/>
          </a:xfrm>
        </p:spPr>
        <p:txBody>
          <a:bodyPr anchor="t"/>
          <a:lstStyle>
            <a:lvl1pPr algn="l">
              <a:defRPr sz="5600" b="1" cap="all"/>
            </a:lvl1pPr>
          </a:lstStyle>
          <a:p>
            <a:r>
              <a:rPr lang="en-US"/>
              <a:t>Click to edit Master title style</a:t>
            </a:r>
            <a:endParaRPr lang="en-IN"/>
          </a:p>
        </p:txBody>
      </p:sp>
      <p:sp>
        <p:nvSpPr>
          <p:cNvPr id="3" name="Text Placeholder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0F6B13-27B4-49D9-96BF-4B2D468932B6}" type="datetimeFigureOut">
              <a:rPr lang="en-IN" smtClean="0"/>
              <a:t>11-07-2022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2011094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860F6B13-27B4-49D9-96BF-4B2D468932B6}" type="datetimeFigureOut">
              <a:rPr lang="en-IN" smtClean="0"/>
              <a:t>11-07-2022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2526328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860F6B13-27B4-49D9-96BF-4B2D468932B6}" type="datetimeFigureOut">
              <a:rPr lang="en-IN" smtClean="0"/>
              <a:t>11-07-2022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3819690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860F6B13-27B4-49D9-96BF-4B2D468932B6}" type="datetimeFigureOut">
              <a:rPr lang="en-IN" smtClean="0"/>
              <a:t>11-07-2022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2887954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0F6B13-27B4-49D9-96BF-4B2D468932B6}" type="datetimeFigureOut">
              <a:rPr lang="en-IN" smtClean="0"/>
              <a:t>11-07-2022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2852166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1" y="382270"/>
            <a:ext cx="4211638" cy="1626870"/>
          </a:xfrm>
        </p:spPr>
        <p:txBody>
          <a:bodyPr anchor="b"/>
          <a:lstStyle>
            <a:lvl1pPr algn="l">
              <a:defRPr sz="2800" b="1"/>
            </a:lvl1pPr>
          </a:lstStyle>
          <a:p>
            <a:r>
              <a:rPr lang="en-US"/>
              <a:t>Click to edit Master title style</a:t>
            </a:r>
            <a:endParaRPr lang="en-IN"/>
          </a:p>
        </p:txBody>
      </p:sp>
      <p:sp>
        <p:nvSpPr>
          <p:cNvPr id="3" name="Content Placeholder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860F6B13-27B4-49D9-96BF-4B2D468932B6}" type="datetimeFigureOut">
              <a:rPr lang="en-IN" smtClean="0"/>
              <a:t>11-07-2022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1654397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6720840"/>
            <a:ext cx="7680960" cy="793433"/>
          </a:xfrm>
        </p:spPr>
        <p:txBody>
          <a:bodyPr anchor="b"/>
          <a:lstStyle>
            <a:lvl1pPr algn="l">
              <a:defRPr sz="2800" b="1"/>
            </a:lvl1pPr>
          </a:lstStyle>
          <a:p>
            <a:r>
              <a:rPr lang="en-US"/>
              <a:t>Click to edit Master title style</a:t>
            </a:r>
            <a:endParaRPr lang="en-IN"/>
          </a:p>
        </p:txBody>
      </p:sp>
      <p:sp>
        <p:nvSpPr>
          <p:cNvPr id="3" name="Picture Placeholder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IN"/>
          </a:p>
        </p:txBody>
      </p:sp>
      <p:sp>
        <p:nvSpPr>
          <p:cNvPr id="4" name="Text Placeholder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860F6B13-27B4-49D9-96BF-4B2D468932B6}" type="datetimeFigureOut">
              <a:rPr lang="en-IN" smtClean="0"/>
              <a:t>11-07-2022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C34D817-606E-4C25-A1C1-ADAA785C15E8}" type="slidenum">
              <a:rPr lang="en-IN" smtClean="0"/>
              <a:t>‹#›</a:t>
            </a:fld>
            <a:endParaRPr lang="en-IN"/>
          </a:p>
        </p:txBody>
      </p:sp>
    </p:spTree>
    <p:extLst>
      <p:ext uri="{BB962C8B-B14F-4D97-AF65-F5344CB8AC3E}">
        <p14:creationId xmlns:p14="http://schemas.microsoft.com/office/powerpoint/2010/main" val="4074711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860F6B13-27B4-49D9-96BF-4B2D468932B6}" type="datetimeFigureOut">
              <a:rPr lang="en-IN" smtClean="0"/>
              <a:t>11-07-2022</a:t>
            </a:fld>
            <a:endParaRPr lang="en-IN"/>
          </a:p>
        </p:txBody>
      </p:sp>
      <p:sp>
        <p:nvSpPr>
          <p:cNvPr id="5" name="Footer Placeholder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CC34D817-606E-4C25-A1C1-ADAA785C15E8}" type="slidenum">
              <a:rPr lang="en-IN" smtClean="0"/>
              <a:t>‹#›</a:t>
            </a:fld>
            <a:endParaRPr lang="en-IN"/>
          </a:p>
        </p:txBody>
      </p:sp>
    </p:spTree>
    <p:extLst>
      <p:ext uri="{BB962C8B-B14F-4D97-AF65-F5344CB8AC3E}">
        <p14:creationId xmlns:p14="http://schemas.microsoft.com/office/powerpoint/2010/main" val="1846444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riha.awards@gmail.com"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1670792" cy="1070586"/>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lang="en-IN"/>
          </a:p>
        </p:txBody>
      </p:sp>
      <p:pic>
        <p:nvPicPr>
          <p:cNvPr id="3" name="Picture 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70792" y="37568"/>
            <a:ext cx="1130808" cy="1033018"/>
          </a:xfrm>
          <a:prstGeom prst="rect">
            <a:avLst/>
          </a:prstGeom>
          <a:noFill/>
          <a:ln>
            <a:noFill/>
          </a:ln>
        </p:spPr>
      </p:pic>
      <p:sp>
        <p:nvSpPr>
          <p:cNvPr id="4" name="TextBox 3"/>
          <p:cNvSpPr txBox="1"/>
          <p:nvPr/>
        </p:nvSpPr>
        <p:spPr>
          <a:xfrm>
            <a:off x="0" y="251088"/>
            <a:ext cx="11670792"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Performance Awards for Existing Day-schools</a:t>
            </a:r>
            <a:endParaRPr lang="en-IN" sz="3400" b="1" dirty="0">
              <a:solidFill>
                <a:schemeClr val="tx1">
                  <a:lumMod val="50000"/>
                  <a:lumOff val="50000"/>
                </a:schemeClr>
              </a:solidFill>
            </a:endParaRPr>
          </a:p>
        </p:txBody>
      </p:sp>
      <p:sp>
        <p:nvSpPr>
          <p:cNvPr id="5" name="TextBox 4"/>
          <p:cNvSpPr txBox="1"/>
          <p:nvPr/>
        </p:nvSpPr>
        <p:spPr>
          <a:xfrm>
            <a:off x="208112" y="984176"/>
            <a:ext cx="12385376" cy="7786747"/>
          </a:xfrm>
          <a:prstGeom prst="rect">
            <a:avLst/>
          </a:prstGeom>
          <a:noFill/>
        </p:spPr>
        <p:txBody>
          <a:bodyPr wrap="square" rtlCol="0">
            <a:spAutoFit/>
          </a:bodyPr>
          <a:lstStyle/>
          <a:p>
            <a:pPr algn="ctr"/>
            <a:r>
              <a:rPr lang="en-US" sz="3200" b="1" dirty="0"/>
              <a:t>Guidelines for </a:t>
            </a:r>
            <a:r>
              <a:rPr lang="en-US" sz="3200" b="1" dirty="0" smtClean="0"/>
              <a:t>schools</a:t>
            </a:r>
          </a:p>
          <a:p>
            <a:pPr>
              <a:lnSpc>
                <a:spcPct val="150000"/>
              </a:lnSpc>
            </a:pPr>
            <a:r>
              <a:rPr lang="en-US" sz="2400" dirty="0" smtClean="0"/>
              <a:t>1</a:t>
            </a:r>
            <a:r>
              <a:rPr lang="en-US" sz="2400" dirty="0"/>
              <a:t>. For participation in the aforementioned award category, School Principal or teachers should fill the presentation template that is given with the </a:t>
            </a:r>
            <a:r>
              <a:rPr lang="en-US" sz="2400" dirty="0" smtClean="0"/>
              <a:t>guidelines in .</a:t>
            </a:r>
            <a:r>
              <a:rPr lang="en-US" sz="2400" dirty="0" err="1" smtClean="0"/>
              <a:t>pptx</a:t>
            </a:r>
            <a:r>
              <a:rPr lang="en-US" sz="2400" dirty="0" smtClean="0"/>
              <a:t> format.</a:t>
            </a:r>
            <a:endParaRPr lang="en-US" sz="2400" dirty="0"/>
          </a:p>
          <a:p>
            <a:pPr>
              <a:lnSpc>
                <a:spcPct val="150000"/>
              </a:lnSpc>
            </a:pPr>
            <a:r>
              <a:rPr lang="en-US" sz="2400" dirty="0"/>
              <a:t>2. Schools should highlight the interventions undertaken in all 4 categories. Each category has a weightage of 25% score. </a:t>
            </a:r>
          </a:p>
          <a:p>
            <a:pPr>
              <a:lnSpc>
                <a:spcPct val="150000"/>
              </a:lnSpc>
            </a:pPr>
            <a:r>
              <a:rPr lang="en-US" sz="2400" dirty="0"/>
              <a:t>3. Schools should explain their strategies as per the instructions given under each issues in subsequent slides and aide it with pictures. </a:t>
            </a:r>
          </a:p>
          <a:p>
            <a:pPr>
              <a:lnSpc>
                <a:spcPct val="150000"/>
              </a:lnSpc>
            </a:pPr>
            <a:r>
              <a:rPr lang="en-US" sz="2400" dirty="0" smtClean="0"/>
              <a:t>4</a:t>
            </a:r>
            <a:r>
              <a:rPr lang="en-US" sz="2400" dirty="0"/>
              <a:t>. Schools can </a:t>
            </a:r>
            <a:r>
              <a:rPr lang="en-US" sz="2400" dirty="0" smtClean="0"/>
              <a:t>mention </a:t>
            </a:r>
            <a:r>
              <a:rPr lang="en-US" sz="2400" dirty="0"/>
              <a:t>their ongoing or completed interventions. Proposed plans may not be included in the presentation.</a:t>
            </a:r>
          </a:p>
          <a:p>
            <a:pPr>
              <a:lnSpc>
                <a:spcPct val="150000"/>
              </a:lnSpc>
            </a:pPr>
            <a:r>
              <a:rPr lang="en-US" sz="2400" dirty="0"/>
              <a:t>5. Winners will be announced during GRIHA </a:t>
            </a:r>
            <a:r>
              <a:rPr lang="en-US" sz="2400" dirty="0" smtClean="0"/>
              <a:t>Summit on </a:t>
            </a:r>
            <a:r>
              <a:rPr lang="en-US" sz="2400" b="1" dirty="0" smtClean="0"/>
              <a:t>16</a:t>
            </a:r>
            <a:r>
              <a:rPr lang="en-US" sz="2400" b="1" baseline="30000" dirty="0" smtClean="0"/>
              <a:t>th</a:t>
            </a:r>
            <a:r>
              <a:rPr lang="en-US" sz="2400" b="1" dirty="0" smtClean="0"/>
              <a:t> December 2022</a:t>
            </a:r>
            <a:r>
              <a:rPr lang="en-US" sz="2400" dirty="0" smtClean="0"/>
              <a:t>. </a:t>
            </a:r>
            <a:r>
              <a:rPr lang="en-US" sz="2400" dirty="0"/>
              <a:t>School Principal / Nominated teachers will have to compulsorily attend the award </a:t>
            </a:r>
            <a:r>
              <a:rPr lang="en-US" sz="2400" dirty="0" smtClean="0"/>
              <a:t>ceremony. </a:t>
            </a:r>
            <a:r>
              <a:rPr lang="en-US" sz="2400" dirty="0"/>
              <a:t>Details of which will be communicated later. </a:t>
            </a:r>
          </a:p>
          <a:p>
            <a:pPr>
              <a:lnSpc>
                <a:spcPct val="150000"/>
              </a:lnSpc>
            </a:pPr>
            <a:r>
              <a:rPr lang="en-US" sz="2400" dirty="0" smtClean="0"/>
              <a:t>6. </a:t>
            </a:r>
            <a:r>
              <a:rPr lang="en-US" sz="2400" dirty="0"/>
              <a:t>Please submit your entries </a:t>
            </a:r>
            <a:r>
              <a:rPr lang="en-US" sz="2400" dirty="0">
                <a:hlinkClick r:id="rId3"/>
              </a:rPr>
              <a:t>griha.awards@gmail.com</a:t>
            </a:r>
            <a:r>
              <a:rPr lang="en-US" sz="2400" dirty="0"/>
              <a:t> on or before </a:t>
            </a:r>
            <a:r>
              <a:rPr lang="en-US" sz="2400" u="sng" dirty="0" smtClean="0"/>
              <a:t>10</a:t>
            </a:r>
            <a:r>
              <a:rPr lang="en-US" sz="2400" u="sng" baseline="30000" dirty="0" smtClean="0"/>
              <a:t>th</a:t>
            </a:r>
            <a:r>
              <a:rPr lang="en-US" sz="2400" u="sng" dirty="0" smtClean="0"/>
              <a:t> October 2022.</a:t>
            </a:r>
            <a:endParaRPr lang="en-US" sz="2400" u="sng" dirty="0"/>
          </a:p>
          <a:p>
            <a:pPr>
              <a:lnSpc>
                <a:spcPct val="150000"/>
              </a:lnSpc>
            </a:pPr>
            <a:r>
              <a:rPr lang="en-US" sz="2400" dirty="0" smtClean="0"/>
              <a:t>7. </a:t>
            </a:r>
            <a:r>
              <a:rPr lang="en-US" sz="2400" dirty="0"/>
              <a:t>For any further queries, please get in touch with </a:t>
            </a:r>
            <a:r>
              <a:rPr lang="en-US" sz="2400" dirty="0" err="1"/>
              <a:t>Ms</a:t>
            </a:r>
            <a:r>
              <a:rPr lang="en-US" sz="2400" dirty="0"/>
              <a:t> </a:t>
            </a:r>
            <a:r>
              <a:rPr lang="en-US" sz="2400" dirty="0" err="1" smtClean="0"/>
              <a:t>Ichhita</a:t>
            </a:r>
            <a:r>
              <a:rPr lang="en-US" sz="2400" dirty="0" smtClean="0"/>
              <a:t> </a:t>
            </a:r>
            <a:r>
              <a:rPr lang="en-US" sz="2400" dirty="0" err="1" smtClean="0"/>
              <a:t>Handa</a:t>
            </a:r>
            <a:r>
              <a:rPr lang="en-US" sz="2400" dirty="0" smtClean="0"/>
              <a:t> @ </a:t>
            </a:r>
            <a:r>
              <a:rPr lang="en-US" sz="2400" dirty="0" smtClean="0">
                <a:hlinkClick r:id="rId3"/>
              </a:rPr>
              <a:t>griha.awards@gmail.com</a:t>
            </a:r>
            <a:endParaRPr lang="en-IN" sz="2600" dirty="0"/>
          </a:p>
        </p:txBody>
      </p:sp>
    </p:spTree>
    <p:extLst>
      <p:ext uri="{BB962C8B-B14F-4D97-AF65-F5344CB8AC3E}">
        <p14:creationId xmlns:p14="http://schemas.microsoft.com/office/powerpoint/2010/main" val="2289935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p:cNvSpPr/>
          <p:nvPr/>
        </p:nvSpPr>
        <p:spPr>
          <a:xfrm>
            <a:off x="0" y="0"/>
            <a:ext cx="11670792" cy="1070586"/>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lang="en-IN"/>
          </a:p>
        </p:txBody>
      </p:sp>
      <p:sp>
        <p:nvSpPr>
          <p:cNvPr id="3" name="TextBox 2"/>
          <p:cNvSpPr txBox="1"/>
          <p:nvPr/>
        </p:nvSpPr>
        <p:spPr>
          <a:xfrm>
            <a:off x="0" y="251088"/>
            <a:ext cx="11670792"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Performance Awards for Existing Day-schools</a:t>
            </a:r>
            <a:endParaRPr lang="en-IN" sz="3400" b="1" dirty="0">
              <a:solidFill>
                <a:schemeClr val="tx1">
                  <a:lumMod val="50000"/>
                  <a:lumOff val="50000"/>
                </a:schemeClr>
              </a:solidFill>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70792" y="37568"/>
            <a:ext cx="1130808" cy="1033018"/>
          </a:xfrm>
          <a:prstGeom prst="rect">
            <a:avLst/>
          </a:prstGeom>
          <a:noFill/>
          <a:ln>
            <a:noFill/>
          </a:ln>
        </p:spPr>
      </p:pic>
      <p:sp>
        <p:nvSpPr>
          <p:cNvPr id="5" name="TextBox 4"/>
          <p:cNvSpPr txBox="1"/>
          <p:nvPr/>
        </p:nvSpPr>
        <p:spPr>
          <a:xfrm>
            <a:off x="352128" y="1216110"/>
            <a:ext cx="12097344" cy="560154"/>
          </a:xfrm>
          <a:prstGeom prst="rect">
            <a:avLst/>
          </a:prstGeom>
          <a:noFill/>
        </p:spPr>
        <p:txBody>
          <a:bodyPr wrap="square" lIns="128016" tIns="64008" rIns="128016" bIns="64008" rtlCol="0">
            <a:spAutoFit/>
          </a:bodyPr>
          <a:lstStyle/>
          <a:p>
            <a:r>
              <a:rPr lang="en-US" sz="2800" b="1" dirty="0"/>
              <a:t>High resolution image of the School (Please provide Image in JPG format)</a:t>
            </a:r>
            <a:endParaRPr lang="en-IN" sz="2800" b="1" dirty="0"/>
          </a:p>
        </p:txBody>
      </p:sp>
      <p:sp>
        <p:nvSpPr>
          <p:cNvPr id="7" name="TextBox 6"/>
          <p:cNvSpPr txBox="1"/>
          <p:nvPr/>
        </p:nvSpPr>
        <p:spPr>
          <a:xfrm>
            <a:off x="352128" y="8417609"/>
            <a:ext cx="2923525" cy="818685"/>
          </a:xfrm>
          <a:prstGeom prst="rect">
            <a:avLst/>
          </a:prstGeom>
          <a:noFill/>
        </p:spPr>
        <p:txBody>
          <a:bodyPr wrap="square" lIns="128016" tIns="64008" rIns="128016" bIns="64008" rtlCol="0">
            <a:spAutoFit/>
          </a:bodyPr>
          <a:lstStyle/>
          <a:p>
            <a:r>
              <a:rPr lang="en-US" sz="2200" b="1" dirty="0"/>
              <a:t>School Name: </a:t>
            </a:r>
          </a:p>
          <a:p>
            <a:r>
              <a:rPr lang="en-US" sz="2200" b="1" dirty="0"/>
              <a:t>City: </a:t>
            </a:r>
            <a:endParaRPr lang="en-IN" sz="2200" b="1" dirty="0"/>
          </a:p>
        </p:txBody>
      </p:sp>
    </p:spTree>
    <p:extLst>
      <p:ext uri="{BB962C8B-B14F-4D97-AF65-F5344CB8AC3E}">
        <p14:creationId xmlns:p14="http://schemas.microsoft.com/office/powerpoint/2010/main" val="667312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0" y="0"/>
            <a:ext cx="11670792" cy="1070586"/>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lang="en-IN"/>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70792" y="37568"/>
            <a:ext cx="1130808" cy="1033018"/>
          </a:xfrm>
          <a:prstGeom prst="rect">
            <a:avLst/>
          </a:prstGeom>
          <a:noFill/>
          <a:ln>
            <a:noFill/>
          </a:ln>
        </p:spPr>
      </p:pic>
      <p:sp>
        <p:nvSpPr>
          <p:cNvPr id="5" name="TextBox 4"/>
          <p:cNvSpPr txBox="1"/>
          <p:nvPr/>
        </p:nvSpPr>
        <p:spPr>
          <a:xfrm>
            <a:off x="352128" y="1272208"/>
            <a:ext cx="12449472" cy="560154"/>
          </a:xfrm>
          <a:prstGeom prst="rect">
            <a:avLst/>
          </a:prstGeom>
          <a:noFill/>
        </p:spPr>
        <p:txBody>
          <a:bodyPr wrap="square" lIns="128016" tIns="64008" rIns="128016" bIns="64008" rtlCol="0">
            <a:spAutoFit/>
          </a:bodyPr>
          <a:lstStyle/>
          <a:p>
            <a:r>
              <a:rPr lang="en-US" sz="2800" b="1" dirty="0"/>
              <a:t>School </a:t>
            </a:r>
            <a:r>
              <a:rPr lang="en-US" sz="2800" b="1" dirty="0" smtClean="0"/>
              <a:t>brief</a:t>
            </a:r>
            <a:endParaRPr lang="en-IN" sz="2800" dirty="0"/>
          </a:p>
        </p:txBody>
      </p:sp>
      <p:sp>
        <p:nvSpPr>
          <p:cNvPr id="2" name="Rectangle 1"/>
          <p:cNvSpPr/>
          <p:nvPr/>
        </p:nvSpPr>
        <p:spPr>
          <a:xfrm>
            <a:off x="496144" y="1978928"/>
            <a:ext cx="10441160" cy="5262979"/>
          </a:xfrm>
          <a:prstGeom prst="rect">
            <a:avLst/>
          </a:prstGeom>
        </p:spPr>
        <p:txBody>
          <a:bodyPr wrap="square">
            <a:spAutoFit/>
          </a:bodyPr>
          <a:lstStyle/>
          <a:p>
            <a:pPr marL="457200" indent="-457200">
              <a:lnSpc>
                <a:spcPct val="150000"/>
              </a:lnSpc>
              <a:buFont typeface="Wingdings" panose="05000000000000000000" pitchFamily="2" charset="2"/>
              <a:buChar char="§"/>
            </a:pPr>
            <a:r>
              <a:rPr lang="en-US" sz="2800" dirty="0"/>
              <a:t>School name –  </a:t>
            </a:r>
          </a:p>
          <a:p>
            <a:pPr marL="457200" indent="-457200">
              <a:lnSpc>
                <a:spcPct val="150000"/>
              </a:lnSpc>
              <a:buFont typeface="Wingdings" panose="05000000000000000000" pitchFamily="2" charset="2"/>
              <a:buChar char="§"/>
            </a:pPr>
            <a:r>
              <a:rPr lang="en-US" sz="2800" dirty="0"/>
              <a:t>City - </a:t>
            </a:r>
          </a:p>
          <a:p>
            <a:pPr marL="457200" indent="-457200">
              <a:lnSpc>
                <a:spcPct val="150000"/>
              </a:lnSpc>
              <a:buFont typeface="Wingdings" panose="05000000000000000000" pitchFamily="2" charset="2"/>
              <a:buChar char="§"/>
            </a:pPr>
            <a:r>
              <a:rPr lang="en-US" sz="2800" dirty="0"/>
              <a:t>State – </a:t>
            </a:r>
          </a:p>
          <a:p>
            <a:pPr marL="457200" indent="-457200">
              <a:lnSpc>
                <a:spcPct val="150000"/>
              </a:lnSpc>
              <a:buFont typeface="Wingdings" panose="05000000000000000000" pitchFamily="2" charset="2"/>
              <a:buChar char="§"/>
            </a:pPr>
            <a:r>
              <a:rPr lang="en-IN" sz="2800" dirty="0"/>
              <a:t>Site area </a:t>
            </a:r>
            <a:r>
              <a:rPr lang="en-US" sz="2800" dirty="0"/>
              <a:t>– </a:t>
            </a:r>
            <a:r>
              <a:rPr lang="en-IN" sz="2800" dirty="0"/>
              <a:t>…………m</a:t>
            </a:r>
            <a:r>
              <a:rPr lang="en-IN" sz="2800" dirty="0">
                <a:cs typeface="Calibri"/>
              </a:rPr>
              <a:t>²</a:t>
            </a:r>
          </a:p>
          <a:p>
            <a:pPr marL="457200" indent="-457200">
              <a:lnSpc>
                <a:spcPct val="150000"/>
              </a:lnSpc>
              <a:buFont typeface="Wingdings" panose="05000000000000000000" pitchFamily="2" charset="2"/>
              <a:buChar char="§"/>
            </a:pPr>
            <a:r>
              <a:rPr lang="en-IN" sz="2800" dirty="0"/>
              <a:t>Built up area </a:t>
            </a:r>
            <a:r>
              <a:rPr lang="en-US" sz="2800" dirty="0"/>
              <a:t>– </a:t>
            </a:r>
            <a:r>
              <a:rPr lang="en-IN" sz="2800" dirty="0"/>
              <a:t>…………m</a:t>
            </a:r>
            <a:r>
              <a:rPr lang="en-IN" sz="2800" dirty="0">
                <a:cs typeface="Calibri"/>
              </a:rPr>
              <a:t>²</a:t>
            </a:r>
            <a:endParaRPr lang="en-IN" sz="2800" dirty="0"/>
          </a:p>
          <a:p>
            <a:pPr marL="457200" indent="-457200">
              <a:lnSpc>
                <a:spcPct val="150000"/>
              </a:lnSpc>
              <a:buFont typeface="Wingdings" panose="05000000000000000000" pitchFamily="2" charset="2"/>
              <a:buChar char="§"/>
            </a:pPr>
            <a:r>
              <a:rPr lang="en-IN" sz="2800" dirty="0"/>
              <a:t>No. of storeys </a:t>
            </a:r>
            <a:r>
              <a:rPr lang="en-US" sz="2800" dirty="0"/>
              <a:t>–</a:t>
            </a:r>
            <a:r>
              <a:rPr lang="en-IN" sz="2800" dirty="0"/>
              <a:t> </a:t>
            </a:r>
          </a:p>
          <a:p>
            <a:pPr marL="457200" indent="-457200">
              <a:lnSpc>
                <a:spcPct val="150000"/>
              </a:lnSpc>
              <a:buFont typeface="Wingdings" panose="05000000000000000000" pitchFamily="2" charset="2"/>
              <a:buChar char="§"/>
            </a:pPr>
            <a:r>
              <a:rPr lang="en-IN" sz="2800" dirty="0"/>
              <a:t>No. of building blocks </a:t>
            </a:r>
            <a:r>
              <a:rPr lang="en-US" sz="2800" dirty="0"/>
              <a:t>–</a:t>
            </a:r>
          </a:p>
          <a:p>
            <a:pPr marL="457200" indent="-457200">
              <a:lnSpc>
                <a:spcPct val="150000"/>
              </a:lnSpc>
              <a:buFont typeface="Wingdings" panose="05000000000000000000" pitchFamily="2" charset="2"/>
              <a:buChar char="§"/>
            </a:pPr>
            <a:r>
              <a:rPr lang="en-US" sz="2800" dirty="0"/>
              <a:t>Type of Building (air conditioned / non-air conditioned) </a:t>
            </a:r>
          </a:p>
        </p:txBody>
      </p:sp>
      <p:sp>
        <p:nvSpPr>
          <p:cNvPr id="9" name="TextBox 8"/>
          <p:cNvSpPr txBox="1"/>
          <p:nvPr/>
        </p:nvSpPr>
        <p:spPr>
          <a:xfrm>
            <a:off x="0" y="251088"/>
            <a:ext cx="11670792"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Performance Awards for Existing Day-schools</a:t>
            </a:r>
            <a:endParaRPr lang="en-IN" sz="3400" b="1" dirty="0">
              <a:solidFill>
                <a:schemeClr val="tx1">
                  <a:lumMod val="50000"/>
                  <a:lumOff val="50000"/>
                </a:schemeClr>
              </a:solidFill>
            </a:endParaRPr>
          </a:p>
        </p:txBody>
      </p:sp>
    </p:spTree>
    <p:extLst>
      <p:ext uri="{BB962C8B-B14F-4D97-AF65-F5344CB8AC3E}">
        <p14:creationId xmlns:p14="http://schemas.microsoft.com/office/powerpoint/2010/main" val="3207815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0" y="251088"/>
            <a:ext cx="12801600"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Awards</a:t>
            </a:r>
            <a:endParaRPr lang="en-IN" sz="3400" b="1" dirty="0">
              <a:solidFill>
                <a:schemeClr val="tx1">
                  <a:lumMod val="50000"/>
                  <a:lumOff val="50000"/>
                </a:schemeClr>
              </a:solidFill>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70792" y="37568"/>
            <a:ext cx="1130808" cy="1033018"/>
          </a:xfrm>
          <a:prstGeom prst="rect">
            <a:avLst/>
          </a:prstGeom>
          <a:noFill/>
          <a:ln>
            <a:noFill/>
          </a:ln>
        </p:spPr>
      </p:pic>
      <p:sp>
        <p:nvSpPr>
          <p:cNvPr id="5" name="TextBox 4"/>
          <p:cNvSpPr txBox="1"/>
          <p:nvPr/>
        </p:nvSpPr>
        <p:spPr>
          <a:xfrm>
            <a:off x="352128" y="1272208"/>
            <a:ext cx="12449472" cy="560153"/>
          </a:xfrm>
          <a:prstGeom prst="rect">
            <a:avLst/>
          </a:prstGeom>
          <a:noFill/>
        </p:spPr>
        <p:txBody>
          <a:bodyPr wrap="square" lIns="128016" tIns="64008" rIns="128016" bIns="64008" rtlCol="0">
            <a:spAutoFit/>
          </a:bodyPr>
          <a:lstStyle/>
          <a:p>
            <a:r>
              <a:rPr lang="en-US" sz="2800" b="1" dirty="0"/>
              <a:t>Strategies adopted in school</a:t>
            </a:r>
            <a:endParaRPr lang="en-IN" sz="2400" i="1" dirty="0"/>
          </a:p>
        </p:txBody>
      </p:sp>
      <p:sp>
        <p:nvSpPr>
          <p:cNvPr id="7" name="Rectangle 6"/>
          <p:cNvSpPr/>
          <p:nvPr/>
        </p:nvSpPr>
        <p:spPr>
          <a:xfrm>
            <a:off x="0" y="0"/>
            <a:ext cx="11670792" cy="1070586"/>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lang="en-IN"/>
          </a:p>
        </p:txBody>
      </p:sp>
      <p:sp>
        <p:nvSpPr>
          <p:cNvPr id="2" name="Rectangle 1"/>
          <p:cNvSpPr/>
          <p:nvPr/>
        </p:nvSpPr>
        <p:spPr>
          <a:xfrm>
            <a:off x="352128" y="2064296"/>
            <a:ext cx="12097344" cy="6370975"/>
          </a:xfrm>
          <a:prstGeom prst="rect">
            <a:avLst/>
          </a:prstGeom>
        </p:spPr>
        <p:txBody>
          <a:bodyPr wrap="square">
            <a:spAutoFit/>
          </a:bodyPr>
          <a:lstStyle/>
          <a:p>
            <a:r>
              <a:rPr lang="en-IN" sz="2400" b="1" dirty="0"/>
              <a:t>1. Waste management –</a:t>
            </a:r>
          </a:p>
          <a:p>
            <a:pPr marL="1097280" lvl="1" indent="-457200">
              <a:buFont typeface="Wingdings" panose="05000000000000000000" pitchFamily="2" charset="2"/>
              <a:buChar char="§"/>
            </a:pPr>
            <a:r>
              <a:rPr lang="en-US" sz="2400" dirty="0"/>
              <a:t>Amount of waste (organic + inorganic) generated ………… kg/capita/day.</a:t>
            </a:r>
          </a:p>
          <a:p>
            <a:pPr marL="1097280" lvl="1" indent="-457200">
              <a:buFont typeface="Wingdings" panose="05000000000000000000" pitchFamily="2" charset="2"/>
              <a:buChar char="§"/>
            </a:pPr>
            <a:r>
              <a:rPr lang="en-US" sz="2400" dirty="0"/>
              <a:t>Amount of organic waste (landscape + kitchen) generated ………..kg/capita/day. </a:t>
            </a:r>
          </a:p>
          <a:p>
            <a:pPr marL="1097280" lvl="1" indent="-457200">
              <a:buFont typeface="Wingdings" panose="05000000000000000000" pitchFamily="2" charset="2"/>
              <a:buChar char="§"/>
            </a:pPr>
            <a:r>
              <a:rPr lang="en-US" sz="2400" dirty="0"/>
              <a:t>List key features for waste management strategies adopted by the school. </a:t>
            </a:r>
          </a:p>
          <a:p>
            <a:pPr marL="1097280" lvl="1" indent="-457200">
              <a:buFont typeface="Wingdings" panose="05000000000000000000" pitchFamily="2" charset="2"/>
              <a:buChar char="§"/>
            </a:pPr>
            <a:r>
              <a:rPr lang="en-US" sz="2400" dirty="0"/>
              <a:t>Briefly describe measures taken to treat the organic waste generated.</a:t>
            </a:r>
          </a:p>
          <a:p>
            <a:endParaRPr lang="en-IN" sz="2400" b="1" dirty="0"/>
          </a:p>
          <a:p>
            <a:r>
              <a:rPr lang="en-IN" sz="2400" b="1" dirty="0"/>
              <a:t>2. Energy management –</a:t>
            </a:r>
          </a:p>
          <a:p>
            <a:pPr marL="1097280" lvl="1" indent="-457200">
              <a:buFont typeface="Wingdings" panose="05000000000000000000" pitchFamily="2" charset="2"/>
              <a:buChar char="§"/>
            </a:pPr>
            <a:r>
              <a:rPr lang="en-US" sz="2400" b="1" dirty="0"/>
              <a:t>List key features for energy conservation strategies adopted by the school. </a:t>
            </a:r>
          </a:p>
          <a:p>
            <a:pPr marL="1097280" lvl="1" indent="-457200">
              <a:buFont typeface="Wingdings" panose="05000000000000000000" pitchFamily="2" charset="2"/>
              <a:buChar char="§"/>
            </a:pPr>
            <a:r>
              <a:rPr lang="en-US" sz="2400" b="1" dirty="0"/>
              <a:t>Briefly describe measures taken to conserve energy or using energy efficiently.</a:t>
            </a:r>
          </a:p>
          <a:p>
            <a:pPr marL="1097280" lvl="1" indent="-457200">
              <a:buFont typeface="Wingdings" panose="05000000000000000000" pitchFamily="2" charset="2"/>
              <a:buChar char="§"/>
            </a:pPr>
            <a:r>
              <a:rPr lang="en-US" sz="2400" dirty="0"/>
              <a:t>Ensure that the appliances (fans and internal lighting) installed in the building are minimum BEE 3 star rated</a:t>
            </a:r>
          </a:p>
          <a:p>
            <a:pPr marL="1097280" lvl="1" indent="-457200">
              <a:buFont typeface="Wingdings" panose="05000000000000000000" pitchFamily="2" charset="2"/>
              <a:buChar char="§"/>
            </a:pPr>
            <a:r>
              <a:rPr lang="en-US" sz="2400" dirty="0"/>
              <a:t>Demonstrate that …………. % of the total annual energy consumption (consider grid only) is offset through installation of renewable energy sources on site </a:t>
            </a:r>
          </a:p>
          <a:p>
            <a:pPr marL="1097280" lvl="1" indent="-457200">
              <a:buFont typeface="Wingdings" panose="05000000000000000000" pitchFamily="2" charset="2"/>
              <a:buChar char="§"/>
            </a:pPr>
            <a:r>
              <a:rPr lang="en-US" sz="2400" dirty="0"/>
              <a:t>Demonstrate that </a:t>
            </a:r>
            <a:r>
              <a:rPr lang="en-US" sz="2400" dirty="0" err="1"/>
              <a:t>atleast</a:t>
            </a:r>
            <a:r>
              <a:rPr lang="en-US" sz="2400" dirty="0"/>
              <a:t> 3 Passive design measures have been implemented to reduce energy demand (HVAC/ Electrical/ Lighting) in the school building.</a:t>
            </a:r>
          </a:p>
          <a:p>
            <a:pPr marL="1097280" lvl="1" indent="-457200">
              <a:buFont typeface="Wingdings" panose="05000000000000000000" pitchFamily="2" charset="2"/>
              <a:buChar char="§"/>
            </a:pPr>
            <a:r>
              <a:rPr lang="en-US" sz="2400" dirty="0"/>
              <a:t>Demonstrate that at-least 2 measures have been taken to reduce CO</a:t>
            </a:r>
            <a:r>
              <a:rPr lang="en-US" sz="2400" baseline="-25000" dirty="0"/>
              <a:t>2</a:t>
            </a:r>
            <a:r>
              <a:rPr lang="en-US" sz="2400" dirty="0"/>
              <a:t> emissions from Transportation to-and-fro from school premises.</a:t>
            </a:r>
          </a:p>
        </p:txBody>
      </p:sp>
      <p:sp>
        <p:nvSpPr>
          <p:cNvPr id="8" name="TextBox 7"/>
          <p:cNvSpPr txBox="1"/>
          <p:nvPr/>
        </p:nvSpPr>
        <p:spPr>
          <a:xfrm>
            <a:off x="0" y="251088"/>
            <a:ext cx="11670792"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Performance Awards for Existing Day-schools</a:t>
            </a:r>
            <a:endParaRPr lang="en-IN" sz="3400" b="1" dirty="0">
              <a:solidFill>
                <a:schemeClr val="tx1">
                  <a:lumMod val="50000"/>
                  <a:lumOff val="50000"/>
                </a:schemeClr>
              </a:solidFill>
            </a:endParaRPr>
          </a:p>
        </p:txBody>
      </p:sp>
    </p:spTree>
    <p:extLst>
      <p:ext uri="{BB962C8B-B14F-4D97-AF65-F5344CB8AC3E}">
        <p14:creationId xmlns:p14="http://schemas.microsoft.com/office/powerpoint/2010/main" val="3125713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2128" y="1416224"/>
            <a:ext cx="11521280" cy="8217634"/>
          </a:xfrm>
          <a:prstGeom prst="rect">
            <a:avLst/>
          </a:prstGeom>
        </p:spPr>
        <p:txBody>
          <a:bodyPr wrap="square">
            <a:spAutoFit/>
          </a:bodyPr>
          <a:lstStyle/>
          <a:p>
            <a:r>
              <a:rPr lang="en-IN" sz="2400" b="1" dirty="0"/>
              <a:t>3. Integrated water management –</a:t>
            </a:r>
          </a:p>
          <a:p>
            <a:pPr marL="982980" lvl="1" indent="-342900">
              <a:buFont typeface="Wingdings" panose="05000000000000000000" pitchFamily="2" charset="2"/>
              <a:buChar char="§"/>
            </a:pPr>
            <a:r>
              <a:rPr lang="en-US" sz="2400" dirty="0"/>
              <a:t>Briefly describe the water management strategies  </a:t>
            </a:r>
          </a:p>
          <a:p>
            <a:pPr marL="982980" lvl="1" indent="-342900">
              <a:buFont typeface="Wingdings" panose="05000000000000000000" pitchFamily="2" charset="2"/>
              <a:buChar char="§"/>
            </a:pPr>
            <a:r>
              <a:rPr lang="en-US" sz="2400" dirty="0"/>
              <a:t>Demonstrate that the project is storing/ recharging a percentage of the rainwater runoff.</a:t>
            </a:r>
          </a:p>
          <a:p>
            <a:pPr marL="982980" lvl="1" indent="-342900">
              <a:buFont typeface="Wingdings" panose="05000000000000000000" pitchFamily="2" charset="2"/>
              <a:buChar char="§"/>
            </a:pPr>
            <a:r>
              <a:rPr lang="en-US" sz="2400" dirty="0"/>
              <a:t>Demonstrate that a percentage of the annual water demand of the school is being met by recycled water.</a:t>
            </a:r>
          </a:p>
          <a:p>
            <a:pPr lvl="1"/>
            <a:endParaRPr lang="en-IN" sz="2400" b="1" dirty="0"/>
          </a:p>
          <a:p>
            <a:r>
              <a:rPr lang="en-IN" sz="2400" b="1" dirty="0"/>
              <a:t>4.  Well-being and Social aspects –</a:t>
            </a:r>
          </a:p>
          <a:p>
            <a:pPr marL="982980" lvl="1" indent="-342900">
              <a:buFont typeface="Wingdings" panose="05000000000000000000" pitchFamily="2" charset="2"/>
              <a:buChar char="§"/>
            </a:pPr>
            <a:r>
              <a:rPr lang="en-US" sz="2400" dirty="0"/>
              <a:t>Demonstrate that the measures are being taken to serve nutritional food in the school premises.</a:t>
            </a:r>
          </a:p>
          <a:p>
            <a:pPr marL="982980" lvl="1" indent="-342900">
              <a:buFont typeface="Wingdings" panose="05000000000000000000" pitchFamily="2" charset="2"/>
              <a:buChar char="§"/>
            </a:pPr>
            <a:r>
              <a:rPr lang="en-US" sz="2400" dirty="0"/>
              <a:t>Plantation activities within and outside the school premise</a:t>
            </a:r>
          </a:p>
          <a:p>
            <a:pPr marL="982980" lvl="1" indent="-342900">
              <a:buFont typeface="Wingdings" panose="05000000000000000000" pitchFamily="2" charset="2"/>
              <a:buChar char="§"/>
            </a:pPr>
            <a:r>
              <a:rPr lang="en-US" sz="2400" dirty="0"/>
              <a:t>Demonstrate that measures are being taken to sensitize students about female health and hygiene.</a:t>
            </a:r>
          </a:p>
          <a:p>
            <a:pPr marL="982980" lvl="1" indent="-342900">
              <a:buFont typeface="Wingdings" panose="05000000000000000000" pitchFamily="2" charset="2"/>
              <a:buChar char="§"/>
            </a:pPr>
            <a:r>
              <a:rPr lang="en-US" sz="2400" dirty="0"/>
              <a:t>Demonstrate that universal accessibility measures have been adopted as per the “harmonized guidelines and space standards for a barrier-free built environment for the Persons with Disabilities and elderly persons”.</a:t>
            </a:r>
          </a:p>
          <a:p>
            <a:pPr marL="982980" lvl="1" indent="-342900">
              <a:buFont typeface="Wingdings" panose="05000000000000000000" pitchFamily="2" charset="2"/>
              <a:buChar char="§"/>
            </a:pPr>
            <a:r>
              <a:rPr lang="en-US" sz="2400" dirty="0"/>
              <a:t>Demonstrate that Visual representation of energy and water consumption of the school has been provided in the form of digital displays of meter readings in the common areas (canteen, library, notice boards etc.) of the school.</a:t>
            </a:r>
          </a:p>
          <a:p>
            <a:pPr marL="982980" lvl="1" indent="-342900">
              <a:buFont typeface="Wingdings" panose="05000000000000000000" pitchFamily="2" charset="2"/>
              <a:buChar char="§"/>
            </a:pPr>
            <a:r>
              <a:rPr lang="en-US" sz="2400" dirty="0"/>
              <a:t>Demonstrate that the housekeeping and pest control products used are ecofriendly.</a:t>
            </a:r>
          </a:p>
          <a:p>
            <a:pPr marL="982980" lvl="1" indent="-342900">
              <a:buFont typeface="Wingdings" panose="05000000000000000000" pitchFamily="2" charset="2"/>
              <a:buChar char="§"/>
            </a:pPr>
            <a:r>
              <a:rPr lang="en-US" sz="2400" dirty="0"/>
              <a:t>Other strategies for promoting environmental awareness amongst students, staff and neighborhoods. </a:t>
            </a:r>
          </a:p>
        </p:txBody>
      </p:sp>
      <p:sp>
        <p:nvSpPr>
          <p:cNvPr id="3" name="TextBox 2"/>
          <p:cNvSpPr txBox="1"/>
          <p:nvPr/>
        </p:nvSpPr>
        <p:spPr>
          <a:xfrm>
            <a:off x="0" y="251088"/>
            <a:ext cx="12801600"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Awards</a:t>
            </a:r>
            <a:endParaRPr lang="en-IN" sz="3400" b="1" dirty="0">
              <a:solidFill>
                <a:schemeClr val="tx1">
                  <a:lumMod val="50000"/>
                  <a:lumOff val="50000"/>
                </a:schemeClr>
              </a:solidFill>
            </a:endParaRPr>
          </a:p>
        </p:txBody>
      </p:sp>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70792" y="37568"/>
            <a:ext cx="1130808" cy="1033018"/>
          </a:xfrm>
          <a:prstGeom prst="rect">
            <a:avLst/>
          </a:prstGeom>
          <a:noFill/>
          <a:ln>
            <a:noFill/>
          </a:ln>
        </p:spPr>
      </p:pic>
      <p:sp>
        <p:nvSpPr>
          <p:cNvPr id="5" name="TextBox 4"/>
          <p:cNvSpPr txBox="1"/>
          <p:nvPr/>
        </p:nvSpPr>
        <p:spPr>
          <a:xfrm>
            <a:off x="352128" y="984176"/>
            <a:ext cx="12449472" cy="991041"/>
          </a:xfrm>
          <a:prstGeom prst="rect">
            <a:avLst/>
          </a:prstGeom>
          <a:noFill/>
        </p:spPr>
        <p:txBody>
          <a:bodyPr wrap="square" lIns="128016" tIns="64008" rIns="128016" bIns="64008" rtlCol="0">
            <a:spAutoFit/>
          </a:bodyPr>
          <a:lstStyle/>
          <a:p>
            <a:r>
              <a:rPr lang="en-US" sz="2800" b="1" dirty="0"/>
              <a:t>Strategies adopted in school</a:t>
            </a:r>
            <a:endParaRPr lang="en-IN" sz="2400" i="1" dirty="0"/>
          </a:p>
          <a:p>
            <a:r>
              <a:rPr lang="en-US" sz="2800" b="1" dirty="0"/>
              <a:t> </a:t>
            </a:r>
            <a:endParaRPr lang="en-IN" sz="2400" i="1" dirty="0"/>
          </a:p>
        </p:txBody>
      </p:sp>
      <p:sp>
        <p:nvSpPr>
          <p:cNvPr id="6" name="Rectangle 5"/>
          <p:cNvSpPr/>
          <p:nvPr/>
        </p:nvSpPr>
        <p:spPr>
          <a:xfrm>
            <a:off x="0" y="0"/>
            <a:ext cx="11670792" cy="1070586"/>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lang="en-IN"/>
          </a:p>
        </p:txBody>
      </p:sp>
      <p:sp>
        <p:nvSpPr>
          <p:cNvPr id="8" name="TextBox 7"/>
          <p:cNvSpPr txBox="1"/>
          <p:nvPr/>
        </p:nvSpPr>
        <p:spPr>
          <a:xfrm>
            <a:off x="0" y="251088"/>
            <a:ext cx="11670792"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Performance Awards for Existing Day-schools</a:t>
            </a:r>
            <a:endParaRPr lang="en-IN" sz="3400" b="1" dirty="0">
              <a:solidFill>
                <a:schemeClr val="tx1">
                  <a:lumMod val="50000"/>
                  <a:lumOff val="50000"/>
                </a:schemeClr>
              </a:solidFill>
            </a:endParaRPr>
          </a:p>
        </p:txBody>
      </p:sp>
    </p:spTree>
    <p:extLst>
      <p:ext uri="{BB962C8B-B14F-4D97-AF65-F5344CB8AC3E}">
        <p14:creationId xmlns:p14="http://schemas.microsoft.com/office/powerpoint/2010/main" val="246268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0" y="0"/>
            <a:ext cx="11670792" cy="1070586"/>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lang="en-IN"/>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70792" y="37568"/>
            <a:ext cx="1130808" cy="1033018"/>
          </a:xfrm>
          <a:prstGeom prst="rect">
            <a:avLst/>
          </a:prstGeom>
          <a:noFill/>
          <a:ln>
            <a:noFill/>
          </a:ln>
        </p:spPr>
      </p:pic>
      <p:sp>
        <p:nvSpPr>
          <p:cNvPr id="5" name="TextBox 4"/>
          <p:cNvSpPr txBox="1"/>
          <p:nvPr/>
        </p:nvSpPr>
        <p:spPr>
          <a:xfrm>
            <a:off x="176064" y="1920280"/>
            <a:ext cx="12449472" cy="2714589"/>
          </a:xfrm>
          <a:prstGeom prst="rect">
            <a:avLst/>
          </a:prstGeom>
          <a:noFill/>
        </p:spPr>
        <p:txBody>
          <a:bodyPr wrap="square" lIns="128016" tIns="64008" rIns="128016" bIns="64008" rtlCol="0">
            <a:spAutoFit/>
          </a:bodyPr>
          <a:lstStyle/>
          <a:p>
            <a:pPr marL="457200" indent="-457200">
              <a:buFont typeface="Wingdings" panose="05000000000000000000" pitchFamily="2" charset="2"/>
              <a:buChar char="§"/>
            </a:pPr>
            <a:r>
              <a:rPr lang="en-US" sz="2800" dirty="0"/>
              <a:t>Contact person – </a:t>
            </a:r>
          </a:p>
          <a:p>
            <a:pPr marL="1097280" lvl="1" indent="-457200">
              <a:buFont typeface="Wingdings" panose="05000000000000000000" pitchFamily="2" charset="2"/>
              <a:buChar char="§"/>
            </a:pPr>
            <a:r>
              <a:rPr lang="en-US" sz="2800" dirty="0"/>
              <a:t>Name – </a:t>
            </a:r>
          </a:p>
          <a:p>
            <a:pPr marL="1097280" lvl="1" indent="-457200">
              <a:buFont typeface="Wingdings" panose="05000000000000000000" pitchFamily="2" charset="2"/>
              <a:buChar char="§"/>
            </a:pPr>
            <a:r>
              <a:rPr lang="en-US" sz="2800" dirty="0"/>
              <a:t>Designation – </a:t>
            </a:r>
          </a:p>
          <a:p>
            <a:pPr marL="1097280" lvl="1" indent="-457200">
              <a:buFont typeface="Wingdings" panose="05000000000000000000" pitchFamily="2" charset="2"/>
              <a:buChar char="§"/>
            </a:pPr>
            <a:r>
              <a:rPr lang="en-US" sz="2800" dirty="0"/>
              <a:t>Mobile no. – </a:t>
            </a:r>
          </a:p>
          <a:p>
            <a:pPr marL="1097280" lvl="1" indent="-457200">
              <a:buFont typeface="Wingdings" panose="05000000000000000000" pitchFamily="2" charset="2"/>
              <a:buChar char="§"/>
            </a:pPr>
            <a:r>
              <a:rPr lang="en-US" sz="2800" dirty="0"/>
              <a:t>Email id – </a:t>
            </a:r>
          </a:p>
          <a:p>
            <a:pPr marL="457200" indent="-457200">
              <a:buFont typeface="Wingdings" panose="05000000000000000000" pitchFamily="2" charset="2"/>
              <a:buChar char="§"/>
            </a:pPr>
            <a:r>
              <a:rPr lang="en-IN" sz="2800" dirty="0" smtClean="0"/>
              <a:t>Nominees </a:t>
            </a:r>
            <a:r>
              <a:rPr lang="en-IN" sz="2800" dirty="0"/>
              <a:t>for the Award </a:t>
            </a:r>
            <a:r>
              <a:rPr lang="en-IN" sz="2800" dirty="0" smtClean="0"/>
              <a:t>Ceremony</a:t>
            </a:r>
            <a:endParaRPr lang="en-US" sz="2800" dirty="0"/>
          </a:p>
        </p:txBody>
      </p:sp>
      <p:sp>
        <p:nvSpPr>
          <p:cNvPr id="8" name="TextBox 7"/>
          <p:cNvSpPr txBox="1"/>
          <p:nvPr/>
        </p:nvSpPr>
        <p:spPr>
          <a:xfrm>
            <a:off x="352128" y="1272208"/>
            <a:ext cx="12449472" cy="560154"/>
          </a:xfrm>
          <a:prstGeom prst="rect">
            <a:avLst/>
          </a:prstGeom>
          <a:noFill/>
        </p:spPr>
        <p:txBody>
          <a:bodyPr wrap="square" lIns="128016" tIns="64008" rIns="128016" bIns="64008" rtlCol="0">
            <a:spAutoFit/>
          </a:bodyPr>
          <a:lstStyle/>
          <a:p>
            <a:r>
              <a:rPr lang="en-US" sz="2800" b="1" dirty="0"/>
              <a:t>Contact details</a:t>
            </a:r>
            <a:endParaRPr lang="en-IN" sz="2800" b="1" dirty="0"/>
          </a:p>
        </p:txBody>
      </p:sp>
      <p:sp>
        <p:nvSpPr>
          <p:cNvPr id="9" name="TextBox 8"/>
          <p:cNvSpPr txBox="1"/>
          <p:nvPr/>
        </p:nvSpPr>
        <p:spPr>
          <a:xfrm>
            <a:off x="0" y="251088"/>
            <a:ext cx="11670792" cy="646331"/>
          </a:xfrm>
          <a:prstGeom prst="rect">
            <a:avLst/>
          </a:prstGeom>
          <a:noFill/>
        </p:spPr>
        <p:txBody>
          <a:bodyPr wrap="square" lIns="128016" tIns="64008" rIns="128016" bIns="64008" rtlCol="0">
            <a:spAutoFit/>
          </a:bodyPr>
          <a:lstStyle/>
          <a:p>
            <a:pPr algn="ctr"/>
            <a:r>
              <a:rPr lang="en-US" sz="3400" b="1" dirty="0">
                <a:solidFill>
                  <a:schemeClr val="tx1">
                    <a:lumMod val="50000"/>
                    <a:lumOff val="50000"/>
                  </a:schemeClr>
                </a:solidFill>
              </a:rPr>
              <a:t>GRIHA Exemplary Performance Awards for Existing Day-schools</a:t>
            </a:r>
            <a:endParaRPr lang="en-IN" sz="3400" b="1" dirty="0">
              <a:solidFill>
                <a:schemeClr val="tx1">
                  <a:lumMod val="50000"/>
                  <a:lumOff val="50000"/>
                </a:schemeClr>
              </a:solidFill>
            </a:endParaRPr>
          </a:p>
        </p:txBody>
      </p:sp>
      <p:graphicFrame>
        <p:nvGraphicFramePr>
          <p:cNvPr id="2" name="Table 2">
            <a:extLst>
              <a:ext uri="{FF2B5EF4-FFF2-40B4-BE49-F238E27FC236}">
                <a16:creationId xmlns="" xmlns:a16="http://schemas.microsoft.com/office/drawing/2014/main" id="{3DEF20C1-0524-4680-B43B-C5213DE5E25F}"/>
              </a:ext>
            </a:extLst>
          </p:cNvPr>
          <p:cNvGraphicFramePr>
            <a:graphicFrameLocks noGrp="1"/>
          </p:cNvGraphicFramePr>
          <p:nvPr>
            <p:extLst>
              <p:ext uri="{D42A27DB-BD31-4B8C-83A1-F6EECF244321}">
                <p14:modId xmlns:p14="http://schemas.microsoft.com/office/powerpoint/2010/main" val="131935387"/>
              </p:ext>
            </p:extLst>
          </p:nvPr>
        </p:nvGraphicFramePr>
        <p:xfrm>
          <a:off x="640160" y="5200586"/>
          <a:ext cx="11593288" cy="1665678"/>
        </p:xfrm>
        <a:graphic>
          <a:graphicData uri="http://schemas.openxmlformats.org/drawingml/2006/table">
            <a:tbl>
              <a:tblPr firstRow="1" bandRow="1">
                <a:tableStyleId>{5C22544A-7EE6-4342-B048-85BDC9FD1C3A}</a:tableStyleId>
              </a:tblPr>
              <a:tblGrid>
                <a:gridCol w="1008112">
                  <a:extLst>
                    <a:ext uri="{9D8B030D-6E8A-4147-A177-3AD203B41FA5}">
                      <a16:colId xmlns="" xmlns:a16="http://schemas.microsoft.com/office/drawing/2014/main" val="1605290840"/>
                    </a:ext>
                  </a:extLst>
                </a:gridCol>
                <a:gridCol w="3312368">
                  <a:extLst>
                    <a:ext uri="{9D8B030D-6E8A-4147-A177-3AD203B41FA5}">
                      <a16:colId xmlns="" xmlns:a16="http://schemas.microsoft.com/office/drawing/2014/main" val="2848126799"/>
                    </a:ext>
                  </a:extLst>
                </a:gridCol>
                <a:gridCol w="2520280">
                  <a:extLst>
                    <a:ext uri="{9D8B030D-6E8A-4147-A177-3AD203B41FA5}">
                      <a16:colId xmlns="" xmlns:a16="http://schemas.microsoft.com/office/drawing/2014/main" val="3084040255"/>
                    </a:ext>
                  </a:extLst>
                </a:gridCol>
                <a:gridCol w="4752528">
                  <a:extLst>
                    <a:ext uri="{9D8B030D-6E8A-4147-A177-3AD203B41FA5}">
                      <a16:colId xmlns="" xmlns:a16="http://schemas.microsoft.com/office/drawing/2014/main" val="1935744700"/>
                    </a:ext>
                  </a:extLst>
                </a:gridCol>
              </a:tblGrid>
              <a:tr h="536118">
                <a:tc>
                  <a:txBody>
                    <a:bodyPr/>
                    <a:lstStyle/>
                    <a:p>
                      <a:pPr algn="ctr"/>
                      <a:r>
                        <a:rPr lang="en-IN" dirty="0">
                          <a:solidFill>
                            <a:schemeClr val="tx1"/>
                          </a:solidFill>
                        </a:rPr>
                        <a:t>S. No.</a:t>
                      </a:r>
                    </a:p>
                  </a:txBody>
                  <a:tcPr>
                    <a:solidFill>
                      <a:schemeClr val="accent5">
                        <a:lumMod val="60000"/>
                        <a:lumOff val="40000"/>
                      </a:schemeClr>
                    </a:solidFill>
                  </a:tcPr>
                </a:tc>
                <a:tc>
                  <a:txBody>
                    <a:bodyPr/>
                    <a:lstStyle/>
                    <a:p>
                      <a:pPr algn="ctr"/>
                      <a:r>
                        <a:rPr lang="en-IN" dirty="0">
                          <a:solidFill>
                            <a:schemeClr val="tx1"/>
                          </a:solidFill>
                        </a:rPr>
                        <a:t>Name</a:t>
                      </a:r>
                    </a:p>
                  </a:txBody>
                  <a:tcPr>
                    <a:solidFill>
                      <a:schemeClr val="accent5">
                        <a:lumMod val="60000"/>
                        <a:lumOff val="40000"/>
                      </a:schemeClr>
                    </a:solidFill>
                  </a:tcPr>
                </a:tc>
                <a:tc>
                  <a:txBody>
                    <a:bodyPr/>
                    <a:lstStyle/>
                    <a:p>
                      <a:pPr algn="ctr"/>
                      <a:r>
                        <a:rPr lang="en-IN" dirty="0">
                          <a:solidFill>
                            <a:schemeClr val="tx1"/>
                          </a:solidFill>
                        </a:rPr>
                        <a:t>Contact number</a:t>
                      </a:r>
                    </a:p>
                  </a:txBody>
                  <a:tcPr>
                    <a:solidFill>
                      <a:schemeClr val="accent5">
                        <a:lumMod val="60000"/>
                        <a:lumOff val="40000"/>
                      </a:schemeClr>
                    </a:solidFill>
                  </a:tcPr>
                </a:tc>
                <a:tc>
                  <a:txBody>
                    <a:bodyPr/>
                    <a:lstStyle/>
                    <a:p>
                      <a:pPr algn="ctr"/>
                      <a:r>
                        <a:rPr lang="en-IN" dirty="0">
                          <a:solidFill>
                            <a:schemeClr val="tx1"/>
                          </a:solidFill>
                        </a:rPr>
                        <a:t>E-mail</a:t>
                      </a:r>
                    </a:p>
                  </a:txBody>
                  <a:tcPr>
                    <a:solidFill>
                      <a:schemeClr val="accent5">
                        <a:lumMod val="60000"/>
                        <a:lumOff val="40000"/>
                      </a:schemeClr>
                    </a:solidFill>
                  </a:tcPr>
                </a:tc>
                <a:extLst>
                  <a:ext uri="{0D108BD9-81ED-4DB2-BD59-A6C34878D82A}">
                    <a16:rowId xmlns="" xmlns:a16="http://schemas.microsoft.com/office/drawing/2014/main" val="3379399927"/>
                  </a:ext>
                </a:extLst>
              </a:tr>
              <a:tr h="564780">
                <a:tc>
                  <a:txBody>
                    <a:bodyPr/>
                    <a:lstStyle/>
                    <a:p>
                      <a:endParaRPr lang="en-IN" dirty="0"/>
                    </a:p>
                  </a:txBody>
                  <a:tcPr>
                    <a:solidFill>
                      <a:schemeClr val="accent5">
                        <a:lumMod val="60000"/>
                        <a:lumOff val="40000"/>
                      </a:schemeClr>
                    </a:solidFill>
                  </a:tcPr>
                </a:tc>
                <a:tc>
                  <a:txBody>
                    <a:bodyPr/>
                    <a:lstStyle/>
                    <a:p>
                      <a:endParaRPr lang="en-IN" dirty="0"/>
                    </a:p>
                  </a:txBody>
                  <a:tcPr>
                    <a:solidFill>
                      <a:schemeClr val="accent5">
                        <a:lumMod val="60000"/>
                        <a:lumOff val="40000"/>
                      </a:schemeClr>
                    </a:solidFill>
                  </a:tcPr>
                </a:tc>
                <a:tc>
                  <a:txBody>
                    <a:bodyPr/>
                    <a:lstStyle/>
                    <a:p>
                      <a:endParaRPr lang="en-IN" dirty="0"/>
                    </a:p>
                  </a:txBody>
                  <a:tcPr>
                    <a:solidFill>
                      <a:schemeClr val="accent5">
                        <a:lumMod val="60000"/>
                        <a:lumOff val="40000"/>
                      </a:schemeClr>
                    </a:solidFill>
                  </a:tcPr>
                </a:tc>
                <a:tc>
                  <a:txBody>
                    <a:bodyPr/>
                    <a:lstStyle/>
                    <a:p>
                      <a:endParaRPr lang="en-IN"/>
                    </a:p>
                  </a:txBody>
                  <a:tcPr>
                    <a:solidFill>
                      <a:schemeClr val="accent5">
                        <a:lumMod val="60000"/>
                        <a:lumOff val="40000"/>
                      </a:schemeClr>
                    </a:solidFill>
                  </a:tcPr>
                </a:tc>
                <a:extLst>
                  <a:ext uri="{0D108BD9-81ED-4DB2-BD59-A6C34878D82A}">
                    <a16:rowId xmlns="" xmlns:a16="http://schemas.microsoft.com/office/drawing/2014/main" val="2502270291"/>
                  </a:ext>
                </a:extLst>
              </a:tr>
              <a:tr h="564780">
                <a:tc>
                  <a:txBody>
                    <a:bodyPr/>
                    <a:lstStyle/>
                    <a:p>
                      <a:endParaRPr lang="en-IN"/>
                    </a:p>
                  </a:txBody>
                  <a:tcPr>
                    <a:solidFill>
                      <a:schemeClr val="accent5">
                        <a:lumMod val="60000"/>
                        <a:lumOff val="40000"/>
                      </a:schemeClr>
                    </a:solidFill>
                  </a:tcPr>
                </a:tc>
                <a:tc>
                  <a:txBody>
                    <a:bodyPr/>
                    <a:lstStyle/>
                    <a:p>
                      <a:endParaRPr lang="en-IN" dirty="0"/>
                    </a:p>
                  </a:txBody>
                  <a:tcPr>
                    <a:solidFill>
                      <a:schemeClr val="accent5">
                        <a:lumMod val="60000"/>
                        <a:lumOff val="40000"/>
                      </a:schemeClr>
                    </a:solidFill>
                  </a:tcPr>
                </a:tc>
                <a:tc>
                  <a:txBody>
                    <a:bodyPr/>
                    <a:lstStyle/>
                    <a:p>
                      <a:endParaRPr lang="en-IN"/>
                    </a:p>
                  </a:txBody>
                  <a:tcPr>
                    <a:solidFill>
                      <a:schemeClr val="accent5">
                        <a:lumMod val="60000"/>
                        <a:lumOff val="40000"/>
                      </a:schemeClr>
                    </a:solidFill>
                  </a:tcPr>
                </a:tc>
                <a:tc>
                  <a:txBody>
                    <a:bodyPr/>
                    <a:lstStyle/>
                    <a:p>
                      <a:endParaRPr lang="en-IN" dirty="0"/>
                    </a:p>
                  </a:txBody>
                  <a:tcPr>
                    <a:solidFill>
                      <a:schemeClr val="accent5">
                        <a:lumMod val="60000"/>
                        <a:lumOff val="40000"/>
                      </a:schemeClr>
                    </a:solidFill>
                  </a:tcPr>
                </a:tc>
                <a:extLst>
                  <a:ext uri="{0D108BD9-81ED-4DB2-BD59-A6C34878D82A}">
                    <a16:rowId xmlns="" xmlns:a16="http://schemas.microsoft.com/office/drawing/2014/main" val="680538817"/>
                  </a:ext>
                </a:extLst>
              </a:tr>
            </a:tbl>
          </a:graphicData>
        </a:graphic>
      </p:graphicFrame>
    </p:spTree>
    <p:extLst>
      <p:ext uri="{BB962C8B-B14F-4D97-AF65-F5344CB8AC3E}">
        <p14:creationId xmlns:p14="http://schemas.microsoft.com/office/powerpoint/2010/main" val="685697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1363</TotalTime>
  <Words>319</Words>
  <Application>Microsoft Office PowerPoint</Application>
  <PresentationFormat>A3 Paper (297x420 mm)</PresentationFormat>
  <Paragraphs>69</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 Aakriti Sachdeva</dc:creator>
  <cp:lastModifiedBy>Sanchit Malik</cp:lastModifiedBy>
  <cp:revision>108</cp:revision>
  <cp:lastPrinted>2018-09-12T06:08:53Z</cp:lastPrinted>
  <dcterms:created xsi:type="dcterms:W3CDTF">2018-08-23T04:29:32Z</dcterms:created>
  <dcterms:modified xsi:type="dcterms:W3CDTF">2022-07-11T09:13:32Z</dcterms:modified>
</cp:coreProperties>
</file>