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8" r:id="rId4"/>
    <p:sldId id="259" r:id="rId5"/>
    <p:sldId id="260" r:id="rId6"/>
    <p:sldId id="264" r:id="rId7"/>
    <p:sldId id="261" r:id="rId8"/>
  </p:sldIdLst>
  <p:sldSz cx="12801600" cy="9601200" type="A3"/>
  <p:notesSz cx="6735763" cy="986631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chit Malik" initials="SM" lastIdx="2" clrIdx="0">
    <p:extLst/>
  </p:cmAuthor>
  <p:cmAuthor id="2" name="Shivam Sondhi" initials="S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80" y="4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750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631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39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795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109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632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69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795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216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439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471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6B13-27B4-49D9-96BF-4B2D468932B6}" type="datetimeFigureOut">
              <a:rPr lang="en-IN" smtClean="0"/>
              <a:pPr/>
              <a:t>11-07-2022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D817-606E-4C25-A1C1-ADAA785C15E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64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iha.awards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1670792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 for Existing Buildings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78562" y="1200200"/>
            <a:ext cx="1238537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Guidelines for </a:t>
            </a:r>
            <a:r>
              <a:rPr lang="en-US" sz="3200" b="1" dirty="0" smtClean="0"/>
              <a:t>Existing Buildings</a:t>
            </a:r>
          </a:p>
          <a:p>
            <a:pPr algn="ctr">
              <a:lnSpc>
                <a:spcPct val="150000"/>
              </a:lnSpc>
            </a:pPr>
            <a:endParaRPr lang="en-US" sz="1800" b="1" dirty="0"/>
          </a:p>
          <a:p>
            <a:pPr>
              <a:lnSpc>
                <a:spcPct val="150000"/>
              </a:lnSpc>
            </a:pPr>
            <a:r>
              <a:rPr lang="en-US" dirty="0"/>
              <a:t>1. For participation in the aforementioned award category, </a:t>
            </a:r>
            <a:r>
              <a:rPr lang="en-US" dirty="0" smtClean="0"/>
              <a:t>the project team should </a:t>
            </a:r>
            <a:r>
              <a:rPr lang="en-US" dirty="0"/>
              <a:t>fill the presentation template that is given with the </a:t>
            </a:r>
            <a:r>
              <a:rPr lang="en-US" dirty="0" smtClean="0"/>
              <a:t>guidelines, in .</a:t>
            </a:r>
            <a:r>
              <a:rPr lang="en-US" dirty="0" err="1" smtClean="0"/>
              <a:t>pptx</a:t>
            </a:r>
            <a:r>
              <a:rPr lang="en-US" dirty="0" smtClean="0"/>
              <a:t> format.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2. Project team must explain </a:t>
            </a:r>
            <a:r>
              <a:rPr lang="en-US" dirty="0"/>
              <a:t>their strategies as per the instructions given </a:t>
            </a:r>
            <a:r>
              <a:rPr lang="en-US" dirty="0" smtClean="0"/>
              <a:t>under in the </a:t>
            </a:r>
            <a:r>
              <a:rPr lang="en-US" dirty="0"/>
              <a:t>subsequent slides and </a:t>
            </a:r>
            <a:r>
              <a:rPr lang="en-US" dirty="0" smtClean="0"/>
              <a:t>support </a:t>
            </a:r>
            <a:r>
              <a:rPr lang="en-US" dirty="0"/>
              <a:t>it with </a:t>
            </a:r>
            <a:r>
              <a:rPr lang="en-US" dirty="0" smtClean="0"/>
              <a:t>pictures. </a:t>
            </a:r>
            <a:r>
              <a:rPr lang="en-US" dirty="0"/>
              <a:t>S</a:t>
            </a:r>
            <a:r>
              <a:rPr lang="en-US" dirty="0" smtClean="0"/>
              <a:t>ubmit a single presentation consisting all the categories that have been mentioned.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3. The project team may mention their </a:t>
            </a:r>
            <a:r>
              <a:rPr lang="en-US" dirty="0"/>
              <a:t>ongoing or completed interventions. Proposed plans may not be included in the presentation.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4. </a:t>
            </a:r>
            <a:r>
              <a:rPr lang="en-US" dirty="0"/>
              <a:t>Winners will be announced during </a:t>
            </a:r>
            <a:r>
              <a:rPr lang="en-US" dirty="0" smtClean="0"/>
              <a:t>the 14</a:t>
            </a:r>
            <a:r>
              <a:rPr lang="en-US" baseline="30000" dirty="0" smtClean="0"/>
              <a:t>th</a:t>
            </a:r>
            <a:r>
              <a:rPr lang="en-US" dirty="0" smtClean="0"/>
              <a:t> GRIHA Summit on </a:t>
            </a:r>
            <a:r>
              <a:rPr lang="en-US" u="sng" dirty="0" smtClean="0"/>
              <a:t>16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December, 2022.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5. </a:t>
            </a:r>
            <a:r>
              <a:rPr lang="en-US" dirty="0"/>
              <a:t>Please submit your entries </a:t>
            </a:r>
            <a:r>
              <a:rPr lang="en-US" dirty="0">
                <a:hlinkClick r:id="rId3"/>
              </a:rPr>
              <a:t>griha.awards@gmail.com</a:t>
            </a:r>
            <a:r>
              <a:rPr lang="en-US" dirty="0"/>
              <a:t> on or before </a:t>
            </a:r>
            <a:r>
              <a:rPr lang="en-US" u="sng" dirty="0" smtClean="0"/>
              <a:t>10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October, 2022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6. </a:t>
            </a:r>
            <a:r>
              <a:rPr lang="en-US" dirty="0"/>
              <a:t>For any further queries, please get in touch </a:t>
            </a:r>
            <a:r>
              <a:rPr lang="en-US" dirty="0" smtClean="0"/>
              <a:t>with us at </a:t>
            </a:r>
            <a:r>
              <a:rPr lang="en-US" dirty="0" smtClean="0">
                <a:hlinkClick r:id="rId3"/>
              </a:rPr>
              <a:t>griha.awards@gmail.com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3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1670792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 for Existing Buildings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00200"/>
            <a:ext cx="12097344" cy="1421928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/>
              <a:t>High resolution image of the project (for website &amp; social media)</a:t>
            </a:r>
          </a:p>
          <a:p>
            <a:r>
              <a:rPr lang="en-US" sz="2800" b="1" dirty="0"/>
              <a:t>(Please provide Image in JPG format) </a:t>
            </a:r>
          </a:p>
          <a:p>
            <a:r>
              <a:rPr lang="en-US" sz="2800" b="1" i="1" dirty="0">
                <a:solidFill>
                  <a:srgbClr val="FF0000"/>
                </a:solidFill>
              </a:rPr>
              <a:t>Please submit the presentation in </a:t>
            </a:r>
            <a:r>
              <a:rPr lang="en-IN" sz="2800" b="1" i="1" dirty="0">
                <a:solidFill>
                  <a:srgbClr val="FF0000"/>
                </a:solidFill>
              </a:rPr>
              <a:t> .PPTX format.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2128" y="8417609"/>
            <a:ext cx="2923525" cy="81868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200" b="1" dirty="0" smtClean="0"/>
              <a:t>Project Name: </a:t>
            </a:r>
            <a:endParaRPr lang="en-US" sz="2200" b="1" dirty="0"/>
          </a:p>
          <a:p>
            <a:r>
              <a:rPr lang="en-US" sz="2200" b="1" dirty="0"/>
              <a:t>Project </a:t>
            </a:r>
            <a:r>
              <a:rPr lang="en-US" sz="2200" b="1" dirty="0" smtClean="0"/>
              <a:t>Location: </a:t>
            </a:r>
            <a:endParaRPr lang="en-IN" sz="2200" b="1" dirty="0"/>
          </a:p>
        </p:txBody>
      </p:sp>
    </p:spTree>
    <p:extLst>
      <p:ext uri="{BB962C8B-B14F-4D97-AF65-F5344CB8AC3E}">
        <p14:creationId xmlns:p14="http://schemas.microsoft.com/office/powerpoint/2010/main" val="8951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Project brief</a:t>
            </a:r>
            <a:endParaRPr lang="en-IN" sz="2800" dirty="0"/>
          </a:p>
        </p:txBody>
      </p:sp>
      <p:sp>
        <p:nvSpPr>
          <p:cNvPr id="2" name="Rectangle 1"/>
          <p:cNvSpPr/>
          <p:nvPr/>
        </p:nvSpPr>
        <p:spPr>
          <a:xfrm>
            <a:off x="496144" y="1978928"/>
            <a:ext cx="104411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Project </a:t>
            </a:r>
            <a:r>
              <a:rPr lang="en-US" sz="2800" dirty="0" smtClean="0"/>
              <a:t>name </a:t>
            </a:r>
            <a:r>
              <a:rPr lang="en-US" sz="2800" dirty="0"/>
              <a:t>–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GRIHA project code* </a:t>
            </a:r>
            <a:r>
              <a:rPr lang="en-US" sz="2800" dirty="0"/>
              <a:t>– 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Location </a:t>
            </a:r>
            <a:r>
              <a:rPr lang="en-US" sz="2800" dirty="0"/>
              <a:t>–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/>
              <a:t>Site </a:t>
            </a:r>
            <a:r>
              <a:rPr lang="en-IN" sz="2800" dirty="0" smtClean="0"/>
              <a:t>area</a:t>
            </a:r>
            <a:r>
              <a:rPr lang="en-IN" sz="2800" dirty="0"/>
              <a:t> </a:t>
            </a:r>
            <a:r>
              <a:rPr lang="en-US" sz="2800" dirty="0"/>
              <a:t>– </a:t>
            </a:r>
            <a:r>
              <a:rPr lang="en-IN" sz="2800" dirty="0" smtClean="0"/>
              <a:t>…………m</a:t>
            </a:r>
            <a:r>
              <a:rPr lang="en-IN" sz="2800" dirty="0" smtClean="0">
                <a:cs typeface="Calibri"/>
              </a:rPr>
              <a:t>²</a:t>
            </a:r>
            <a:endParaRPr lang="en-IN" sz="2800" dirty="0">
              <a:cs typeface="Calibri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/>
              <a:t>Built up </a:t>
            </a:r>
            <a:r>
              <a:rPr lang="en-IN" sz="2800" dirty="0" smtClean="0"/>
              <a:t>area </a:t>
            </a:r>
            <a:r>
              <a:rPr lang="en-US" sz="2800" dirty="0" smtClean="0"/>
              <a:t>– </a:t>
            </a:r>
            <a:r>
              <a:rPr lang="en-IN" sz="2800" dirty="0" smtClean="0"/>
              <a:t>…………m</a:t>
            </a:r>
            <a:r>
              <a:rPr lang="en-IN" sz="2800" dirty="0" smtClean="0">
                <a:cs typeface="Calibri"/>
              </a:rPr>
              <a:t>²</a:t>
            </a:r>
            <a:endParaRPr lang="en-IN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 smtClean="0"/>
              <a:t>No. of storeys </a:t>
            </a:r>
            <a:r>
              <a:rPr lang="en-US" sz="2800" dirty="0"/>
              <a:t>–</a:t>
            </a:r>
            <a:r>
              <a:rPr lang="en-IN" sz="2800" dirty="0" smtClean="0"/>
              <a:t>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 smtClean="0"/>
              <a:t>No. of building blocks </a:t>
            </a:r>
            <a:r>
              <a:rPr lang="en-US" sz="2800" dirty="0"/>
              <a:t>–</a:t>
            </a:r>
            <a:endParaRPr lang="en-IN" sz="2800" dirty="0" smtClean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 smtClean="0"/>
              <a:t>Typology </a:t>
            </a:r>
            <a:r>
              <a:rPr lang="en-US" sz="2800" dirty="0" smtClean="0"/>
              <a:t>– ……….</a:t>
            </a:r>
            <a:r>
              <a:rPr lang="en-US" sz="2800" i="1" dirty="0" smtClean="0"/>
              <a:t>(Residential, commercial, institutional etc.)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Type of Building (air conditioned / non-air conditioned) –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Year of Completion –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51088"/>
            <a:ext cx="11670792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 for Existing Buildings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0161" y="8614788"/>
            <a:ext cx="115960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* Do not </a:t>
            </a:r>
            <a:r>
              <a:rPr lang="en-US" sz="2000" dirty="0">
                <a:solidFill>
                  <a:srgbClr val="FF0000"/>
                </a:solidFill>
              </a:rPr>
              <a:t>fill ‘GRIHA project </a:t>
            </a:r>
            <a:r>
              <a:rPr lang="en-US" sz="2000" dirty="0" smtClean="0">
                <a:solidFill>
                  <a:srgbClr val="FF0000"/>
                </a:solidFill>
              </a:rPr>
              <a:t>code’ in case the project is not registered under GRIHA for Existing Building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8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07448"/>
            <a:ext cx="12449472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/>
              <a:t>Project </a:t>
            </a:r>
            <a:r>
              <a:rPr lang="en-US" sz="2800" b="1" dirty="0" smtClean="0"/>
              <a:t>explanation* </a:t>
            </a:r>
            <a:endParaRPr lang="en-IN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52128" y="1839784"/>
            <a:ext cx="12449472" cy="677724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IN" sz="2400" b="1" dirty="0" smtClean="0"/>
              <a:t>1</a:t>
            </a:r>
            <a:r>
              <a:rPr lang="en-IN" sz="2400" b="1" dirty="0"/>
              <a:t>. </a:t>
            </a:r>
            <a:r>
              <a:rPr lang="en-IN" sz="2400" b="1" dirty="0" smtClean="0"/>
              <a:t>Waste </a:t>
            </a:r>
            <a:r>
              <a:rPr lang="en-IN" sz="2400" b="1" dirty="0"/>
              <a:t>management</a:t>
            </a:r>
            <a:r>
              <a:rPr lang="en-IN" sz="2400" b="1" dirty="0" smtClean="0"/>
              <a:t> </a:t>
            </a:r>
            <a:r>
              <a:rPr lang="en-IN" sz="2400" b="1" dirty="0"/>
              <a:t>– </a:t>
            </a:r>
            <a:r>
              <a:rPr lang="en-IN" sz="2000" dirty="0" smtClean="0"/>
              <a:t>(20% </a:t>
            </a:r>
            <a:r>
              <a:rPr lang="en-IN" sz="2000" dirty="0"/>
              <a:t>weightage) </a:t>
            </a:r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team needs to demonstrate </a:t>
            </a:r>
            <a:r>
              <a:rPr lang="en-IN" sz="2400" i="1" dirty="0" smtClean="0"/>
              <a:t>that the waste is handled sensibly on site  such that the stress on the landfill is reduced. </a:t>
            </a:r>
          </a:p>
          <a:p>
            <a:r>
              <a:rPr lang="en-IN" sz="2400" b="1" dirty="0"/>
              <a:t> </a:t>
            </a:r>
            <a:endParaRPr lang="en-IN" sz="2400" dirty="0"/>
          </a:p>
          <a:p>
            <a:r>
              <a:rPr lang="en-IN" sz="2400" b="1" dirty="0"/>
              <a:t>2. </a:t>
            </a:r>
            <a:r>
              <a:rPr lang="en-IN" sz="2400" b="1" dirty="0" smtClean="0"/>
              <a:t>Energy management</a:t>
            </a:r>
            <a:r>
              <a:rPr lang="en-IN" sz="2400" b="1" dirty="0"/>
              <a:t> </a:t>
            </a:r>
            <a:r>
              <a:rPr lang="en-IN" sz="2400" b="1" dirty="0" smtClean="0"/>
              <a:t>– </a:t>
            </a:r>
            <a:r>
              <a:rPr lang="en-IN" sz="2000" dirty="0" smtClean="0"/>
              <a:t>(25% weightage) </a:t>
            </a:r>
            <a:endParaRPr lang="en-IN" sz="2400" i="1" dirty="0" smtClean="0"/>
          </a:p>
          <a:p>
            <a:r>
              <a:rPr lang="en-IN" sz="2400" i="1" dirty="0"/>
              <a:t>T</a:t>
            </a:r>
            <a:r>
              <a:rPr lang="en-IN" sz="2400" i="1" dirty="0" smtClean="0"/>
              <a:t>he </a:t>
            </a:r>
            <a:r>
              <a:rPr lang="en-IN" sz="2400" i="1" dirty="0"/>
              <a:t>project team needs to demonstrate optimization of energy </a:t>
            </a:r>
            <a:r>
              <a:rPr lang="en-IN" sz="2400" i="1" dirty="0" smtClean="0"/>
              <a:t>consumption by the use of efficient appliances, use of renewable energy, etc. </a:t>
            </a:r>
            <a:endParaRPr lang="en-IN" sz="2400" dirty="0"/>
          </a:p>
          <a:p>
            <a:r>
              <a:rPr lang="en-IN" sz="2400" b="1" dirty="0"/>
              <a:t> </a:t>
            </a:r>
            <a:endParaRPr lang="en-IN" sz="2400" b="1" dirty="0" smtClean="0"/>
          </a:p>
          <a:p>
            <a:r>
              <a:rPr lang="en-IN" sz="2400" b="1" dirty="0" smtClean="0"/>
              <a:t>3.</a:t>
            </a:r>
            <a:r>
              <a:rPr lang="en-IN" sz="2400" b="1" dirty="0"/>
              <a:t> Integrated water management – </a:t>
            </a:r>
            <a:r>
              <a:rPr lang="en-IN" sz="2000" dirty="0" smtClean="0"/>
              <a:t>(25% </a:t>
            </a:r>
            <a:r>
              <a:rPr lang="en-IN" sz="2000" dirty="0"/>
              <a:t>weightage) </a:t>
            </a:r>
            <a:endParaRPr lang="en-IN" sz="2000" dirty="0" smtClean="0"/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team needs to demonstrate the water saving, recycling and reuse on site (towards net zero/ net positive approach)</a:t>
            </a:r>
            <a:endParaRPr lang="en-IN" sz="2400" dirty="0"/>
          </a:p>
          <a:p>
            <a:r>
              <a:rPr lang="en-IN" sz="2400" dirty="0"/>
              <a:t> </a:t>
            </a:r>
          </a:p>
          <a:p>
            <a:r>
              <a:rPr lang="en-IN" sz="2400" b="1" dirty="0" smtClean="0"/>
              <a:t>4.</a:t>
            </a:r>
            <a:r>
              <a:rPr lang="en-IN" sz="2400" b="1" dirty="0"/>
              <a:t> </a:t>
            </a:r>
            <a:r>
              <a:rPr lang="en-IN" sz="2400" b="1" dirty="0" smtClean="0"/>
              <a:t>Maintenance and house keeping </a:t>
            </a:r>
            <a:r>
              <a:rPr lang="en-IN" sz="2400" b="1" dirty="0"/>
              <a:t>– </a:t>
            </a:r>
            <a:r>
              <a:rPr lang="en-IN" sz="2000" dirty="0" smtClean="0"/>
              <a:t>(20% </a:t>
            </a:r>
            <a:r>
              <a:rPr lang="en-IN" sz="2000" dirty="0"/>
              <a:t>weightage) </a:t>
            </a:r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</a:t>
            </a:r>
            <a:r>
              <a:rPr lang="en-IN" sz="2400" i="1" dirty="0" smtClean="0"/>
              <a:t>team must ensure good practises for maintenance and green procurement as a step towards sustainability. </a:t>
            </a:r>
          </a:p>
          <a:p>
            <a:endParaRPr lang="en-IN" sz="2400" i="1" dirty="0" smtClean="0"/>
          </a:p>
          <a:p>
            <a:r>
              <a:rPr lang="en-IN" sz="2400" b="1" i="1" dirty="0" smtClean="0"/>
              <a:t>5. </a:t>
            </a:r>
            <a:r>
              <a:rPr lang="en-IN" sz="2400" b="1" dirty="0"/>
              <a:t>Environmental Awareness – </a:t>
            </a:r>
            <a:r>
              <a:rPr lang="en-IN" sz="2400" b="1" dirty="0" smtClean="0"/>
              <a:t> </a:t>
            </a:r>
            <a:r>
              <a:rPr lang="en-IN" sz="2000" dirty="0"/>
              <a:t>(10% weightage) </a:t>
            </a:r>
          </a:p>
          <a:p>
            <a:r>
              <a:rPr lang="en-IN" sz="2400" i="1" dirty="0"/>
              <a:t>The project  team  must submit strategies to  </a:t>
            </a:r>
            <a:r>
              <a:rPr lang="en-IN" sz="2400" i="1" dirty="0" smtClean="0"/>
              <a:t>promote environmental awareness.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2128" y="8810195"/>
            <a:ext cx="8784976" cy="40626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IN" sz="1800" i="1" dirty="0" smtClean="0"/>
              <a:t>Final score of the project will be evaluated as per the percentages mentioned above. </a:t>
            </a:r>
            <a:endParaRPr lang="en-IN" sz="1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51088"/>
            <a:ext cx="11670792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 for Existing Buildings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8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Summary</a:t>
            </a:r>
            <a:endParaRPr lang="en-IN" sz="2400" i="1" u="sng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/>
          </a:p>
        </p:txBody>
      </p:sp>
      <p:sp>
        <p:nvSpPr>
          <p:cNvPr id="2" name="Rectangle 1"/>
          <p:cNvSpPr/>
          <p:nvPr/>
        </p:nvSpPr>
        <p:spPr>
          <a:xfrm>
            <a:off x="332306" y="2032344"/>
            <a:ext cx="1209734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1</a:t>
            </a:r>
            <a:r>
              <a:rPr lang="en-IN" sz="2400" b="1" dirty="0"/>
              <a:t>. </a:t>
            </a:r>
            <a:r>
              <a:rPr lang="en-IN" sz="2400" b="1" dirty="0" smtClean="0"/>
              <a:t>Waste management 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Amount of waste (organic + inorganic) generated ………… kg/capita/day.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Amount of organic waste (landscape + kitchen) generated ………..kg/capita/day.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List </a:t>
            </a:r>
            <a:r>
              <a:rPr lang="en-US" sz="2400" dirty="0" smtClean="0"/>
              <a:t>the key </a:t>
            </a:r>
            <a:r>
              <a:rPr lang="en-US" sz="2400" dirty="0"/>
              <a:t>features </a:t>
            </a:r>
            <a:r>
              <a:rPr lang="en-US" sz="2400" dirty="0" smtClean="0"/>
              <a:t>for waste </a:t>
            </a:r>
            <a:r>
              <a:rPr lang="en-US" sz="2400" dirty="0"/>
              <a:t>management </a:t>
            </a:r>
            <a:r>
              <a:rPr lang="en-US" sz="2400" dirty="0" smtClean="0"/>
              <a:t>strategies.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Briefly </a:t>
            </a:r>
            <a:r>
              <a:rPr lang="en-US" sz="2400" dirty="0" smtClean="0"/>
              <a:t>describe measures taken to treat the organic waste generated.</a:t>
            </a:r>
            <a:endParaRPr lang="en-US" sz="2400" dirty="0"/>
          </a:p>
          <a:p>
            <a:endParaRPr lang="en-IN" sz="2400" b="1" dirty="0" smtClean="0"/>
          </a:p>
          <a:p>
            <a:r>
              <a:rPr lang="en-IN" sz="2400" b="1" dirty="0" smtClean="0"/>
              <a:t>2</a:t>
            </a:r>
            <a:r>
              <a:rPr lang="en-IN" sz="2400" b="1" dirty="0"/>
              <a:t>. Energy </a:t>
            </a:r>
            <a:r>
              <a:rPr lang="en-IN" sz="2400" b="1" dirty="0" smtClean="0"/>
              <a:t>management</a:t>
            </a:r>
            <a:r>
              <a:rPr lang="en-IN" sz="2400" b="1" dirty="0"/>
              <a:t>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Ensure that the appliances (fans and internal lighting) installed in the building are minimum BEE 3 star rated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Demonstrate that …………. % of the total annual energy consumption (consider grid only) is offset through installation of renewable energy sources on site (source, on-site and off-site generation)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Reduction of energy consumption (%)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Existing case: ………</a:t>
            </a:r>
            <a:r>
              <a:rPr lang="en-US" sz="2400" dirty="0"/>
              <a:t>KWh/year (total annual energy consumption from </a:t>
            </a:r>
            <a:r>
              <a:rPr lang="en-US" sz="2400" dirty="0" smtClean="0"/>
              <a:t>the grid considering the latest 12-month </a:t>
            </a:r>
            <a:r>
              <a:rPr lang="en-US" sz="2400" dirty="0"/>
              <a:t>data (April 2021 to March </a:t>
            </a:r>
            <a:r>
              <a:rPr lang="en-US" sz="2400" dirty="0" smtClean="0"/>
              <a:t>2022) with at least 70% occupancy for all the months that have been considered)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Base </a:t>
            </a:r>
            <a:r>
              <a:rPr lang="en-US" sz="2400" dirty="0"/>
              <a:t>case: ……….KWh/year (average of total annual energy consumption from </a:t>
            </a:r>
            <a:r>
              <a:rPr lang="en-US" sz="2400" dirty="0" smtClean="0"/>
              <a:t>the grid </a:t>
            </a:r>
            <a:r>
              <a:rPr lang="en-US" sz="2400" dirty="0"/>
              <a:t>for </a:t>
            </a:r>
            <a:r>
              <a:rPr lang="en-US" sz="2400" dirty="0" smtClean="0"/>
              <a:t>2 </a:t>
            </a:r>
            <a:r>
              <a:rPr lang="en-US" sz="2400" dirty="0"/>
              <a:t>years prior </a:t>
            </a:r>
            <a:r>
              <a:rPr lang="en-US" sz="2400" dirty="0" smtClean="0"/>
              <a:t>to the year considered in existing case). Please note that April 2020 to March 2021 will be not be considered.</a:t>
            </a:r>
            <a:endParaRPr lang="en-US" sz="2400" dirty="0"/>
          </a:p>
          <a:p>
            <a:pPr lvl="1"/>
            <a:endParaRPr lang="en-US" sz="2400" dirty="0" smtClean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51088"/>
            <a:ext cx="11670792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 for Existing Buildings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128" y="2357552"/>
            <a:ext cx="115212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3</a:t>
            </a:r>
            <a:r>
              <a:rPr lang="en-IN" sz="2400" b="1" dirty="0"/>
              <a:t>. Integrated water management –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Briefly describe the water management strategies  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Demand side reduction (%)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Percentage of water treated </a:t>
            </a:r>
            <a:r>
              <a:rPr lang="en-US" sz="2400" dirty="0" smtClean="0"/>
              <a:t>…………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Capacity of STP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Fresh and  treated water consumption per day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Quantity of treated water generated</a:t>
            </a:r>
            <a:endParaRPr lang="en-US" sz="2400" dirty="0"/>
          </a:p>
          <a:p>
            <a:endParaRPr lang="en-IN" sz="2400" b="1" dirty="0" smtClean="0"/>
          </a:p>
          <a:p>
            <a:r>
              <a:rPr lang="en-IN" sz="2400" b="1" dirty="0" smtClean="0"/>
              <a:t>4. Maintenance and house keeping –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Demonstrate that the refrigerants used in the HVAC system are CFC &amp; HCFC free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Demonstrate that </a:t>
            </a:r>
            <a:r>
              <a:rPr lang="en-US" sz="2400" dirty="0" smtClean="0"/>
              <a:t>the fire fighting systems are </a:t>
            </a:r>
            <a:r>
              <a:rPr lang="en-US" sz="2400" dirty="0" err="1" smtClean="0"/>
              <a:t>halon</a:t>
            </a:r>
            <a:r>
              <a:rPr lang="en-US" sz="2400" dirty="0" smtClean="0"/>
              <a:t> free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Demonstrate that </a:t>
            </a:r>
            <a:r>
              <a:rPr lang="en-US" sz="2400" dirty="0" smtClean="0"/>
              <a:t>the housekeeping and pest control products used are ecofriendly</a:t>
            </a:r>
            <a:endParaRPr lang="en-US" sz="2400" b="1" dirty="0"/>
          </a:p>
          <a:p>
            <a:pPr lvl="1"/>
            <a:endParaRPr lang="en-US" sz="2400" dirty="0"/>
          </a:p>
          <a:p>
            <a:pPr marL="639763" lvl="1" indent="-639763"/>
            <a:r>
              <a:rPr lang="en-US" sz="2400" b="1" dirty="0" smtClean="0"/>
              <a:t>5. </a:t>
            </a:r>
            <a:r>
              <a:rPr lang="en-IN" sz="2400" b="1" dirty="0"/>
              <a:t>Environmental Awareness – </a:t>
            </a:r>
            <a:endParaRPr lang="en-IN" sz="2400" b="1" dirty="0" smtClean="0"/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List  at-least 2 strategies opted in the project to promote environmental awareness among occupants.</a:t>
            </a:r>
          </a:p>
          <a:p>
            <a:pPr marL="976313" lvl="1" indent="-352425">
              <a:buFont typeface="Wingdings" panose="05000000000000000000" pitchFamily="2" charset="2"/>
              <a:buChar char="§"/>
            </a:pPr>
            <a:endParaRPr lang="en-US" sz="24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Summary</a:t>
            </a:r>
            <a:endParaRPr lang="en-IN" sz="2400" i="1" u="sng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0" y="251088"/>
            <a:ext cx="11670792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 for Existing Buildings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6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76064" y="2159180"/>
            <a:ext cx="12449472" cy="3145476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Contact person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Name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Designation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Organization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Mobile no.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Email id –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2800" dirty="0" smtClean="0"/>
              <a:t>Nominees for </a:t>
            </a:r>
            <a:r>
              <a:rPr lang="en-IN" sz="2800" dirty="0"/>
              <a:t>the Award </a:t>
            </a:r>
            <a:r>
              <a:rPr lang="en-IN" sz="2800" dirty="0" smtClean="0"/>
              <a:t>Evening</a:t>
            </a:r>
            <a:endParaRPr lang="en-US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52128" y="1272208"/>
            <a:ext cx="12449472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Contact details</a:t>
            </a:r>
            <a:endParaRPr lang="en-IN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51088"/>
            <a:ext cx="11670792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 for Existing Buildings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Table 2">
            <a:extLst>
              <a:ext uri="{FF2B5EF4-FFF2-40B4-BE49-F238E27FC236}">
                <a16:creationId xmlns="" xmlns:a16="http://schemas.microsoft.com/office/drawing/2014/main" id="{3DEF20C1-0524-4680-B43B-C5213DE5E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35387"/>
              </p:ext>
            </p:extLst>
          </p:nvPr>
        </p:nvGraphicFramePr>
        <p:xfrm>
          <a:off x="640160" y="5443542"/>
          <a:ext cx="11593288" cy="1665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="" xmlns:a16="http://schemas.microsoft.com/office/drawing/2014/main" val="1605290840"/>
                    </a:ext>
                  </a:extLst>
                </a:gridCol>
                <a:gridCol w="3312368">
                  <a:extLst>
                    <a:ext uri="{9D8B030D-6E8A-4147-A177-3AD203B41FA5}">
                      <a16:colId xmlns="" xmlns:a16="http://schemas.microsoft.com/office/drawing/2014/main" val="2848126799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3084040255"/>
                    </a:ext>
                  </a:extLst>
                </a:gridCol>
                <a:gridCol w="4752528">
                  <a:extLst>
                    <a:ext uri="{9D8B030D-6E8A-4147-A177-3AD203B41FA5}">
                      <a16:colId xmlns="" xmlns:a16="http://schemas.microsoft.com/office/drawing/2014/main" val="1935744700"/>
                    </a:ext>
                  </a:extLst>
                </a:gridCol>
              </a:tblGrid>
              <a:tr h="536118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S. No.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Contact number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E-mail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9399927"/>
                  </a:ext>
                </a:extLst>
              </a:tr>
              <a:tr h="56478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2270291"/>
                  </a:ext>
                </a:extLst>
              </a:tr>
              <a:tr h="56478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3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69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370</Words>
  <Application>Microsoft Office PowerPoint</Application>
  <PresentationFormat>A3 Paper (297x420 mm)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Aakriti Sachdeva</dc:creator>
  <cp:lastModifiedBy>Sanchit Malik</cp:lastModifiedBy>
  <cp:revision>102</cp:revision>
  <cp:lastPrinted>2018-09-12T06:08:53Z</cp:lastPrinted>
  <dcterms:created xsi:type="dcterms:W3CDTF">2018-08-23T04:29:32Z</dcterms:created>
  <dcterms:modified xsi:type="dcterms:W3CDTF">2022-07-11T09:28:55Z</dcterms:modified>
</cp:coreProperties>
</file>