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9" r:id="rId2"/>
    <p:sldId id="268" r:id="rId3"/>
    <p:sldId id="258" r:id="rId4"/>
    <p:sldId id="259" r:id="rId5"/>
    <p:sldId id="265" r:id="rId6"/>
    <p:sldId id="260" r:id="rId7"/>
    <p:sldId id="264" r:id="rId8"/>
    <p:sldId id="266" r:id="rId9"/>
    <p:sldId id="267" r:id="rId10"/>
    <p:sldId id="261" r:id="rId11"/>
  </p:sldIdLst>
  <p:sldSz cx="12801600" cy="9601200" type="A3"/>
  <p:notesSz cx="6735763" cy="986631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nchit Malik" initials="SM" lastIdx="1" clrIdx="0">
    <p:extLst>
      <p:ext uri="{19B8F6BF-5375-455C-9EA6-DF929625EA0E}">
        <p15:presenceInfo xmlns:p15="http://schemas.microsoft.com/office/powerpoint/2012/main" userId="S-1-5-21-1117162848-3897815063-3398658223-76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80" y="48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8-02T11:03:20.850" idx="1">
    <p:pos x="10" y="10"/>
    <p:text>Number of attendees tobe discussed with  Shaily.</p:text>
    <p:extLst>
      <p:ext uri="{C676402C-5697-4E1C-873F-D02D1690AC5C}">
        <p15:threadingInfo xmlns:p15="http://schemas.microsoft.com/office/powerpoint/2012/main" timeZoneBias="-33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31299-A5C4-45E3-B26B-D3E1EABD834E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B157B-4143-4105-BDD0-67B6A5C2252F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69122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6B157B-4143-4105-BDD0-67B6A5C2252F}" type="slidenum">
              <a:rPr lang="en-IN" smtClean="0"/>
              <a:t>4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74405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37503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06311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47398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4795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1094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6328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19690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8795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2166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4397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74711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F6B13-27B4-49D9-96BF-4B2D468932B6}" type="datetimeFigureOut">
              <a:rPr lang="en-IN" smtClean="0"/>
              <a:t>11-07-2022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4D817-606E-4C25-A1C1-ADAA785C15E8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464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riha.awards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Box 8"/>
          <p:cNvSpPr txBox="1"/>
          <p:nvPr/>
        </p:nvSpPr>
        <p:spPr>
          <a:xfrm>
            <a:off x="178562" y="1200200"/>
            <a:ext cx="12385376" cy="66018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 smtClean="0"/>
              <a:t>Guidelines</a:t>
            </a:r>
            <a:endParaRPr lang="en-US" sz="1800" b="1" dirty="0"/>
          </a:p>
          <a:p>
            <a:pPr>
              <a:lnSpc>
                <a:spcPct val="150000"/>
              </a:lnSpc>
            </a:pPr>
            <a:r>
              <a:rPr lang="en-US" dirty="0"/>
              <a:t>1. For participation in the aforementioned award category, </a:t>
            </a:r>
            <a:r>
              <a:rPr lang="en-US" dirty="0" smtClean="0"/>
              <a:t>the project team should </a:t>
            </a:r>
            <a:r>
              <a:rPr lang="en-US" dirty="0"/>
              <a:t>fill the presentation template that is given with the </a:t>
            </a:r>
            <a:r>
              <a:rPr lang="en-US" dirty="0" smtClean="0"/>
              <a:t>guidelines, in .</a:t>
            </a:r>
            <a:r>
              <a:rPr lang="en-US" dirty="0" err="1" smtClean="0"/>
              <a:t>pptx</a:t>
            </a:r>
            <a:r>
              <a:rPr lang="en-US" dirty="0" smtClean="0"/>
              <a:t> format.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2. Project team must explain </a:t>
            </a:r>
            <a:r>
              <a:rPr lang="en-US" dirty="0"/>
              <a:t>their strategies as per the instructions given </a:t>
            </a:r>
            <a:r>
              <a:rPr lang="en-US" dirty="0" smtClean="0"/>
              <a:t>under in the </a:t>
            </a:r>
            <a:r>
              <a:rPr lang="en-US" dirty="0"/>
              <a:t>subsequent slides and </a:t>
            </a:r>
            <a:r>
              <a:rPr lang="en-US" dirty="0" smtClean="0"/>
              <a:t>support </a:t>
            </a:r>
            <a:r>
              <a:rPr lang="en-US" dirty="0"/>
              <a:t>it with </a:t>
            </a:r>
            <a:r>
              <a:rPr lang="en-US" dirty="0" smtClean="0"/>
              <a:t>pictures.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3. Separate </a:t>
            </a:r>
            <a:r>
              <a:rPr lang="en-US" dirty="0"/>
              <a:t>presentations for each attempted category need to be </a:t>
            </a:r>
            <a:r>
              <a:rPr lang="en-US" dirty="0" smtClean="0"/>
              <a:t>submitted.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4</a:t>
            </a:r>
            <a:r>
              <a:rPr lang="en-US" dirty="0" smtClean="0"/>
              <a:t>. </a:t>
            </a:r>
            <a:r>
              <a:rPr lang="en-US" dirty="0" smtClean="0"/>
              <a:t>The project team may mention their </a:t>
            </a:r>
            <a:r>
              <a:rPr lang="en-US" dirty="0"/>
              <a:t>ongoing or completed interventions. Proposed plans may not be included in the presentation.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5. </a:t>
            </a:r>
            <a:r>
              <a:rPr lang="en-US" dirty="0"/>
              <a:t>Winners will be announced during </a:t>
            </a:r>
            <a:r>
              <a:rPr lang="en-US" dirty="0" smtClean="0"/>
              <a:t>the 14</a:t>
            </a:r>
            <a:r>
              <a:rPr lang="en-US" baseline="30000" dirty="0" smtClean="0"/>
              <a:t>th</a:t>
            </a:r>
            <a:r>
              <a:rPr lang="en-US" dirty="0" smtClean="0"/>
              <a:t> GRIHA Summit on </a:t>
            </a:r>
            <a:r>
              <a:rPr lang="en-US" u="sng" dirty="0" smtClean="0"/>
              <a:t>16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December, 2022.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6. </a:t>
            </a:r>
            <a:r>
              <a:rPr lang="en-US" dirty="0"/>
              <a:t>Please submit your entries </a:t>
            </a:r>
            <a:r>
              <a:rPr lang="en-US" dirty="0">
                <a:hlinkClick r:id="rId3"/>
              </a:rPr>
              <a:t>griha.awards@gmail.com</a:t>
            </a:r>
            <a:r>
              <a:rPr lang="en-US" dirty="0"/>
              <a:t> on or before </a:t>
            </a:r>
            <a:r>
              <a:rPr lang="en-US" u="sng" dirty="0" smtClean="0"/>
              <a:t>10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October, 2022</a:t>
            </a:r>
            <a:r>
              <a:rPr lang="en-US" dirty="0" smtClean="0"/>
              <a:t>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7. </a:t>
            </a:r>
            <a:r>
              <a:rPr lang="en-US" dirty="0"/>
              <a:t>For any further queries, please get in touch with </a:t>
            </a:r>
            <a:r>
              <a:rPr lang="en-US" dirty="0" smtClean="0"/>
              <a:t>us at </a:t>
            </a:r>
            <a:r>
              <a:rPr lang="en-US" dirty="0" smtClean="0">
                <a:hlinkClick r:id="rId3"/>
              </a:rPr>
              <a:t>griha.awards@gmail.com</a:t>
            </a:r>
            <a:r>
              <a:rPr lang="en-US" dirty="0" smtClean="0"/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42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Performance 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76064" y="2159180"/>
            <a:ext cx="12449472" cy="3145476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Contact person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Name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Designation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Organization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Mobile no. – 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800" dirty="0" smtClean="0"/>
              <a:t>Email id – 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IN" sz="2800" dirty="0" smtClean="0"/>
              <a:t>Nominees for </a:t>
            </a:r>
            <a:r>
              <a:rPr lang="en-IN" sz="2800" dirty="0"/>
              <a:t>the Award </a:t>
            </a:r>
            <a:r>
              <a:rPr lang="en-IN" sz="2800" dirty="0" smtClean="0"/>
              <a:t>Evening</a:t>
            </a:r>
            <a:r>
              <a:rPr lang="en-IN" sz="2800" dirty="0"/>
              <a:t> </a:t>
            </a:r>
            <a:r>
              <a:rPr lang="en-US" sz="2800" dirty="0"/>
              <a:t>–</a:t>
            </a:r>
            <a:endParaRPr lang="en-US" sz="28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52128" y="1272208"/>
            <a:ext cx="12449472" cy="560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Contact details</a:t>
            </a:r>
            <a:endParaRPr lang="en-IN" sz="2800" b="1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524445"/>
              </p:ext>
            </p:extLst>
          </p:nvPr>
        </p:nvGraphicFramePr>
        <p:xfrm>
          <a:off x="640160" y="5188948"/>
          <a:ext cx="8534400" cy="3779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S.No</a:t>
                      </a:r>
                      <a:r>
                        <a:rPr lang="en-US" dirty="0" smtClean="0"/>
                        <a:t>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Email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 no.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69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792174"/>
            <a:ext cx="12097344" cy="185281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High resolution image of the project (for website &amp; social media)</a:t>
            </a:r>
          </a:p>
          <a:p>
            <a:r>
              <a:rPr lang="en-US" sz="2800" b="1" dirty="0" smtClean="0"/>
              <a:t>(</a:t>
            </a:r>
            <a:r>
              <a:rPr lang="en-US" sz="2800" b="1" dirty="0"/>
              <a:t>Please provide Image in JPG format</a:t>
            </a:r>
            <a:r>
              <a:rPr lang="en-US" sz="2800" b="1" dirty="0" smtClean="0"/>
              <a:t>) </a:t>
            </a:r>
          </a:p>
          <a:p>
            <a:r>
              <a:rPr lang="en-US" sz="2800" b="1" i="1" dirty="0" smtClean="0">
                <a:solidFill>
                  <a:srgbClr val="FF0000"/>
                </a:solidFill>
              </a:rPr>
              <a:t>Please submit the presentation in </a:t>
            </a:r>
            <a:r>
              <a:rPr lang="en-IN" sz="2800" b="1" i="1" dirty="0" smtClean="0">
                <a:solidFill>
                  <a:srgbClr val="FF0000"/>
                </a:solidFill>
              </a:rPr>
              <a:t> .PPTX format.</a:t>
            </a:r>
            <a:endParaRPr lang="en-IN" sz="2800" b="1" i="1" dirty="0">
              <a:solidFill>
                <a:srgbClr val="FF0000"/>
              </a:solidFill>
            </a:endParaRPr>
          </a:p>
          <a:p>
            <a:endParaRPr lang="en-IN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52128" y="8417609"/>
            <a:ext cx="2923525" cy="81868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200" b="1" dirty="0" smtClean="0"/>
              <a:t>Project Name: </a:t>
            </a:r>
            <a:endParaRPr lang="en-US" sz="2200" b="1" dirty="0"/>
          </a:p>
          <a:p>
            <a:r>
              <a:rPr lang="en-US" sz="2200" b="1" dirty="0"/>
              <a:t>Project </a:t>
            </a:r>
            <a:r>
              <a:rPr lang="en-US" sz="2200" b="1" dirty="0" smtClean="0"/>
              <a:t>Location: </a:t>
            </a:r>
            <a:endParaRPr lang="en-IN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2128" y="1216110"/>
            <a:ext cx="12097344" cy="560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Category - </a:t>
            </a:r>
            <a:endParaRPr lang="en-IN" sz="2800" b="1" dirty="0"/>
          </a:p>
        </p:txBody>
      </p:sp>
    </p:spTree>
    <p:extLst>
      <p:ext uri="{BB962C8B-B14F-4D97-AF65-F5344CB8AC3E}">
        <p14:creationId xmlns:p14="http://schemas.microsoft.com/office/powerpoint/2010/main" val="161407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Project brief</a:t>
            </a:r>
            <a:endParaRPr lang="en-IN" sz="2800" dirty="0"/>
          </a:p>
        </p:txBody>
      </p:sp>
      <p:sp>
        <p:nvSpPr>
          <p:cNvPr id="2" name="Rectangle 1"/>
          <p:cNvSpPr/>
          <p:nvPr/>
        </p:nvSpPr>
        <p:spPr>
          <a:xfrm>
            <a:off x="496144" y="1978928"/>
            <a:ext cx="1044116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Project </a:t>
            </a:r>
            <a:r>
              <a:rPr lang="en-US" sz="2800" dirty="0" smtClean="0"/>
              <a:t>name </a:t>
            </a:r>
            <a:r>
              <a:rPr lang="en-US" sz="2800" dirty="0"/>
              <a:t>–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/>
              <a:t>GRIHA project code </a:t>
            </a:r>
            <a:r>
              <a:rPr lang="en-US" sz="2800" dirty="0"/>
              <a:t>– 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 smtClean="0"/>
              <a:t>Location </a:t>
            </a:r>
            <a:r>
              <a:rPr lang="en-US" sz="2800" dirty="0"/>
              <a:t>–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/>
              <a:t>Site </a:t>
            </a:r>
            <a:r>
              <a:rPr lang="en-IN" sz="2800" dirty="0" smtClean="0"/>
              <a:t>area</a:t>
            </a:r>
            <a:r>
              <a:rPr lang="en-IN" sz="2800" dirty="0"/>
              <a:t> </a:t>
            </a:r>
            <a:r>
              <a:rPr lang="en-US" sz="2800" dirty="0"/>
              <a:t>– </a:t>
            </a:r>
            <a:r>
              <a:rPr lang="en-IN" sz="2800" dirty="0" smtClean="0"/>
              <a:t>…………m</a:t>
            </a:r>
            <a:r>
              <a:rPr lang="en-IN" sz="2800" dirty="0" smtClean="0">
                <a:cs typeface="Calibri"/>
              </a:rPr>
              <a:t>²</a:t>
            </a:r>
            <a:endParaRPr lang="en-IN" sz="2800" dirty="0">
              <a:cs typeface="Calibri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/>
              <a:t>Built up </a:t>
            </a:r>
            <a:r>
              <a:rPr lang="en-IN" sz="2800" dirty="0" smtClean="0"/>
              <a:t>area </a:t>
            </a:r>
            <a:r>
              <a:rPr lang="en-US" sz="2800" dirty="0" smtClean="0"/>
              <a:t>– </a:t>
            </a:r>
            <a:r>
              <a:rPr lang="en-IN" sz="2800" dirty="0" smtClean="0"/>
              <a:t>…………m</a:t>
            </a:r>
            <a:r>
              <a:rPr lang="en-IN" sz="2800" dirty="0" smtClean="0">
                <a:cs typeface="Calibri"/>
              </a:rPr>
              <a:t>²</a:t>
            </a:r>
            <a:endParaRPr lang="en-IN" sz="2800" dirty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 smtClean="0"/>
              <a:t>No. of storey </a:t>
            </a:r>
            <a:r>
              <a:rPr lang="en-US" sz="2800" dirty="0"/>
              <a:t>–</a:t>
            </a:r>
            <a:r>
              <a:rPr lang="en-IN" sz="2800" dirty="0" smtClean="0"/>
              <a:t>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 smtClean="0"/>
              <a:t>No. of building blocks </a:t>
            </a:r>
            <a:r>
              <a:rPr lang="en-US" sz="2800" dirty="0"/>
              <a:t>–</a:t>
            </a:r>
            <a:endParaRPr lang="en-IN" sz="2800" dirty="0" smtClean="0"/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N" sz="2800" dirty="0" smtClean="0"/>
              <a:t>Typology </a:t>
            </a:r>
            <a:r>
              <a:rPr lang="en-US" sz="2800" dirty="0" smtClean="0"/>
              <a:t>– ……….</a:t>
            </a:r>
            <a:r>
              <a:rPr lang="en-US" sz="2800" i="1" dirty="0" smtClean="0"/>
              <a:t>(Residential, commercial, institutional etc</a:t>
            </a:r>
            <a:r>
              <a:rPr lang="en-US" sz="2800" i="1" dirty="0"/>
              <a:t>.)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2800" dirty="0"/>
              <a:t>Type of Building (air conditioned / non-air conditioned) </a:t>
            </a:r>
            <a:r>
              <a:rPr lang="en-US" sz="2800" dirty="0" smtClean="0"/>
              <a:t>–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781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/>
              <a:t>Project explanation </a:t>
            </a:r>
            <a:endParaRPr lang="en-IN" sz="24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60040" y="1920280"/>
            <a:ext cx="12449472" cy="6777240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IN" sz="2400" b="1" dirty="0" smtClean="0"/>
              <a:t>1.</a:t>
            </a:r>
            <a:r>
              <a:rPr lang="en-IN" sz="2400" b="1" dirty="0"/>
              <a:t> </a:t>
            </a:r>
            <a:r>
              <a:rPr lang="en-IN" sz="2400" b="1" dirty="0" smtClean="0"/>
              <a:t>Energy management</a:t>
            </a:r>
            <a:r>
              <a:rPr lang="en-IN" sz="2400" b="1" dirty="0"/>
              <a:t> –</a:t>
            </a:r>
            <a:endParaRPr lang="en-IN" sz="2400" dirty="0"/>
          </a:p>
          <a:p>
            <a:r>
              <a:rPr lang="en-IN" sz="2400" i="1" dirty="0" smtClean="0"/>
              <a:t>The </a:t>
            </a:r>
            <a:r>
              <a:rPr lang="en-IN" sz="2400" i="1" dirty="0"/>
              <a:t>project team needs to demonstrate optimization of energy consumption through efficient lighting/ HVAC/ system designing</a:t>
            </a:r>
            <a:endParaRPr lang="en-IN" sz="2400" dirty="0"/>
          </a:p>
          <a:p>
            <a:r>
              <a:rPr lang="en-IN" sz="2400" dirty="0"/>
              <a:t> </a:t>
            </a:r>
          </a:p>
          <a:p>
            <a:r>
              <a:rPr lang="en-IN" sz="2400" i="1" dirty="0" smtClean="0"/>
              <a:t>If </a:t>
            </a:r>
            <a:r>
              <a:rPr lang="en-IN" sz="2400" i="1" dirty="0"/>
              <a:t>the project team has an efficient operation and maintenance protocol which can optimize energy consumption of the </a:t>
            </a:r>
            <a:r>
              <a:rPr lang="en-IN" sz="2400" i="1" dirty="0" smtClean="0"/>
              <a:t>project</a:t>
            </a:r>
          </a:p>
          <a:p>
            <a:endParaRPr lang="en-IN" sz="2400" i="1" dirty="0"/>
          </a:p>
          <a:p>
            <a:r>
              <a:rPr lang="en-IN" sz="2400" b="1" dirty="0" smtClean="0"/>
              <a:t>2.Passive </a:t>
            </a:r>
            <a:r>
              <a:rPr lang="en-IN" sz="2400" b="1" dirty="0"/>
              <a:t>architecture design –</a:t>
            </a:r>
            <a:endParaRPr lang="en-IN" sz="2400" dirty="0"/>
          </a:p>
          <a:p>
            <a:r>
              <a:rPr lang="en-IN" sz="2400" i="1" dirty="0"/>
              <a:t>The project team needs to demonstrate </a:t>
            </a:r>
            <a:r>
              <a:rPr lang="en-IN" sz="2400" i="1" dirty="0" smtClean="0"/>
              <a:t>the strategies in which natural site features (topographical/microclimatic) can be protected and incorporated into the project design.</a:t>
            </a:r>
          </a:p>
          <a:p>
            <a:endParaRPr lang="en-IN" sz="2400" i="1" dirty="0"/>
          </a:p>
          <a:p>
            <a:r>
              <a:rPr lang="en-IN" sz="2400" b="1" dirty="0"/>
              <a:t>3. Sustainable building materials /technologies –</a:t>
            </a:r>
            <a:endParaRPr lang="en-IN" sz="2400" dirty="0"/>
          </a:p>
          <a:p>
            <a:r>
              <a:rPr lang="en-IN" sz="2400" i="1" dirty="0"/>
              <a:t>The project team needs to demonstrate the use of locally available  materials and material with high recycle content(like fly-ash or any other BIS recommended waste)</a:t>
            </a:r>
            <a:endParaRPr lang="en-IN" sz="2400" dirty="0"/>
          </a:p>
          <a:p>
            <a:r>
              <a:rPr lang="en-IN" sz="2400" dirty="0"/>
              <a:t> </a:t>
            </a:r>
          </a:p>
          <a:p>
            <a:r>
              <a:rPr lang="en-IN" sz="2400" i="1" dirty="0"/>
              <a:t>If the project is using any innovative technologies to reduce embodied energy in building structure (like pre-cast, PT slabs, coffered slab etc</a:t>
            </a:r>
            <a:r>
              <a:rPr lang="en-IN" sz="2400" i="1" dirty="0" smtClean="0"/>
              <a:t>.)</a:t>
            </a:r>
            <a:endParaRPr lang="en-IN" sz="2400" dirty="0"/>
          </a:p>
          <a:p>
            <a:endParaRPr lang="en-IN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352128" y="9049072"/>
            <a:ext cx="95730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NOTE: Please submit the different presentations for different categories.</a:t>
            </a:r>
            <a:endParaRPr lang="en-IN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85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360040" y="2045355"/>
            <a:ext cx="12449472" cy="6715685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IN" sz="2000" b="1" i="1" dirty="0">
                <a:solidFill>
                  <a:srgbClr val="FF0000"/>
                </a:solidFill>
              </a:rPr>
              <a:t>Refer </a:t>
            </a:r>
            <a:r>
              <a:rPr lang="en-IN" sz="2000" b="1" i="1" dirty="0" smtClean="0">
                <a:solidFill>
                  <a:srgbClr val="FF0000"/>
                </a:solidFill>
              </a:rPr>
              <a:t>as </a:t>
            </a:r>
            <a:r>
              <a:rPr lang="en-IN" sz="2000" b="1" i="1" dirty="0">
                <a:solidFill>
                  <a:srgbClr val="FF0000"/>
                </a:solidFill>
              </a:rPr>
              <a:t>per the category – 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4</a:t>
            </a:r>
            <a:r>
              <a:rPr lang="en-IN" sz="2400" b="1" dirty="0"/>
              <a:t>. </a:t>
            </a:r>
            <a:r>
              <a:rPr lang="en-IN" sz="2400" b="1" dirty="0" smtClean="0"/>
              <a:t>Integrated </a:t>
            </a:r>
            <a:r>
              <a:rPr lang="en-IN" sz="2400" b="1" dirty="0"/>
              <a:t>water </a:t>
            </a:r>
            <a:r>
              <a:rPr lang="en-IN" sz="2400" b="1" dirty="0" smtClean="0"/>
              <a:t>management –</a:t>
            </a:r>
            <a:endParaRPr lang="en-IN" sz="2400" dirty="0"/>
          </a:p>
          <a:p>
            <a:r>
              <a:rPr lang="en-IN" sz="2400" i="1" dirty="0" smtClean="0"/>
              <a:t>The </a:t>
            </a:r>
            <a:r>
              <a:rPr lang="en-IN" sz="2400" i="1" dirty="0"/>
              <a:t>project team needs to demonstrate the water saving, recycling and reuse on site (towards net zero/ net positive approach)</a:t>
            </a:r>
            <a:endParaRPr lang="en-IN" sz="2400" dirty="0"/>
          </a:p>
          <a:p>
            <a:r>
              <a:rPr lang="en-IN" sz="2400" dirty="0"/>
              <a:t> </a:t>
            </a:r>
          </a:p>
          <a:p>
            <a:r>
              <a:rPr lang="en-IN" sz="2400" i="1" dirty="0" smtClean="0"/>
              <a:t>If </a:t>
            </a:r>
            <a:r>
              <a:rPr lang="en-IN" sz="2400" i="1" dirty="0"/>
              <a:t>the project is implementing any innovative storm water management scheme</a:t>
            </a:r>
            <a:endParaRPr lang="en-IN" sz="2400" dirty="0"/>
          </a:p>
          <a:p>
            <a:r>
              <a:rPr lang="en-IN" sz="2400" dirty="0"/>
              <a:t> </a:t>
            </a:r>
          </a:p>
          <a:p>
            <a:r>
              <a:rPr lang="en-IN" sz="2400" b="1" dirty="0"/>
              <a:t>5. </a:t>
            </a:r>
            <a:r>
              <a:rPr lang="en-IN" sz="2400" b="1" dirty="0" smtClean="0"/>
              <a:t>Renewable </a:t>
            </a:r>
            <a:r>
              <a:rPr lang="en-IN" sz="2400" b="1" dirty="0"/>
              <a:t>energy </a:t>
            </a:r>
            <a:r>
              <a:rPr lang="en-IN" sz="2400" b="1" dirty="0" smtClean="0"/>
              <a:t>utilization </a:t>
            </a:r>
            <a:r>
              <a:rPr lang="en-IN" sz="2400" b="1" dirty="0"/>
              <a:t>–</a:t>
            </a:r>
            <a:endParaRPr lang="en-IN" sz="2400" dirty="0"/>
          </a:p>
          <a:p>
            <a:r>
              <a:rPr lang="en-IN" sz="2400" i="1" dirty="0" smtClean="0"/>
              <a:t>The </a:t>
            </a:r>
            <a:r>
              <a:rPr lang="en-IN" sz="2400" i="1" dirty="0"/>
              <a:t>project team needs to demonstrate the renewable energy generation on site (towards net zero/ net positive energy approach)</a:t>
            </a:r>
            <a:endParaRPr lang="en-IN" sz="2400" dirty="0"/>
          </a:p>
          <a:p>
            <a:r>
              <a:rPr lang="en-IN" sz="2400" b="1" dirty="0"/>
              <a:t> </a:t>
            </a:r>
            <a:endParaRPr lang="en-IN" sz="2400" dirty="0"/>
          </a:p>
          <a:p>
            <a:r>
              <a:rPr lang="en-IN" sz="2400" b="1" dirty="0" smtClean="0"/>
              <a:t>6. Site management (During construction) –</a:t>
            </a:r>
            <a:endParaRPr lang="en-IN" sz="2400" dirty="0" smtClean="0"/>
          </a:p>
          <a:p>
            <a:r>
              <a:rPr lang="en-IN" sz="2400" i="1" dirty="0" smtClean="0"/>
              <a:t>The </a:t>
            </a:r>
            <a:r>
              <a:rPr lang="en-IN" sz="2400" i="1" dirty="0"/>
              <a:t>project team needs to demonstrate the best site management practices during construction.</a:t>
            </a:r>
            <a:endParaRPr lang="en-IN" sz="2400" dirty="0"/>
          </a:p>
          <a:p>
            <a:r>
              <a:rPr lang="en-IN" sz="2400" b="1" dirty="0"/>
              <a:t>  </a:t>
            </a:r>
            <a:endParaRPr lang="en-IN" sz="2400" dirty="0"/>
          </a:p>
          <a:p>
            <a:r>
              <a:rPr lang="en-IN" sz="2400" b="1" dirty="0"/>
              <a:t>7. </a:t>
            </a:r>
            <a:r>
              <a:rPr lang="en-IN" sz="2400" b="1" dirty="0" smtClean="0"/>
              <a:t>Construction workers health </a:t>
            </a:r>
            <a:r>
              <a:rPr lang="en-IN" sz="2400" b="1" dirty="0"/>
              <a:t>and safety (During </a:t>
            </a:r>
            <a:r>
              <a:rPr lang="en-IN" sz="2400" b="1" dirty="0" smtClean="0"/>
              <a:t>construction</a:t>
            </a:r>
            <a:r>
              <a:rPr lang="en-IN" sz="2400" b="1" dirty="0"/>
              <a:t>) </a:t>
            </a:r>
            <a:r>
              <a:rPr lang="en-IN" sz="2400" b="1" dirty="0" smtClean="0"/>
              <a:t>–</a:t>
            </a:r>
            <a:endParaRPr lang="en-IN" sz="2400" dirty="0" smtClean="0"/>
          </a:p>
          <a:p>
            <a:r>
              <a:rPr lang="en-IN" sz="2400" i="1" dirty="0" smtClean="0"/>
              <a:t>The </a:t>
            </a:r>
            <a:r>
              <a:rPr lang="en-IN" sz="2400" i="1" dirty="0"/>
              <a:t>project team needs to demonstrate the safe, healthy and hygienic working &amp; living conditions for construction workers working in the project.</a:t>
            </a:r>
            <a:endParaRPr lang="en-IN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52128" y="1272208"/>
            <a:ext cx="12449472" cy="560154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/>
              <a:t>Project </a:t>
            </a:r>
            <a:r>
              <a:rPr lang="en-US" sz="2800" b="1" dirty="0" smtClean="0"/>
              <a:t>explanation</a:t>
            </a:r>
            <a:endParaRPr lang="en-IN" sz="2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352128" y="9070160"/>
            <a:ext cx="9573070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NOTE: Please submit the different presentations for different categories.</a:t>
            </a:r>
            <a:endParaRPr lang="en-IN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294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Summary</a:t>
            </a:r>
            <a:endParaRPr lang="en-IN" sz="2400" i="1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265837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128" y="1992288"/>
            <a:ext cx="12097344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b="1" dirty="0"/>
              <a:t> </a:t>
            </a:r>
            <a:r>
              <a:rPr lang="en-IN" sz="2400" b="1" dirty="0" smtClean="0"/>
              <a:t>1. Energy management</a:t>
            </a:r>
            <a:r>
              <a:rPr lang="en-IN" sz="2400" b="1" dirty="0"/>
              <a:t> 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List the strategies opted in the project to reduce the energy consumption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SHGC of project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WWR of project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Brief about HVAC system installed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Specifications of HVAC system installed 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Others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Type of lighting fixtures installed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Efficiency of motors installed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Operation and maintenance 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O&amp;M policy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Training for maintenance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Contract for O&amp;M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List of maintenance team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List of energy meters such as HVAC, RE, external lighting, common area, etc. installed in the project.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Reduction of energy consumption (%)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Benchmark EPI: ……….KWh</a:t>
            </a:r>
            <a:r>
              <a:rPr lang="en-US" sz="2400" dirty="0"/>
              <a:t>/ 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/year</a:t>
            </a:r>
          </a:p>
          <a:p>
            <a:pPr marL="1737360" lvl="2" indent="-457200">
              <a:buFont typeface="Courier New" panose="02070309020205020404" pitchFamily="49" charset="0"/>
              <a:buChar char="o"/>
            </a:pPr>
            <a:r>
              <a:rPr lang="en-US" sz="2400" dirty="0" smtClean="0"/>
              <a:t>Proposed EPI: ………</a:t>
            </a:r>
            <a:r>
              <a:rPr lang="en-US" sz="2400" dirty="0"/>
              <a:t>KWh/ </a:t>
            </a:r>
            <a:r>
              <a:rPr lang="en-US" sz="2400" dirty="0" smtClean="0"/>
              <a:t>m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/year</a:t>
            </a:r>
          </a:p>
        </p:txBody>
      </p:sp>
    </p:spTree>
    <p:extLst>
      <p:ext uri="{BB962C8B-B14F-4D97-AF65-F5344CB8AC3E}">
        <p14:creationId xmlns:p14="http://schemas.microsoft.com/office/powerpoint/2010/main" val="3125713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128" y="2357552"/>
            <a:ext cx="1152128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i="1" dirty="0">
                <a:solidFill>
                  <a:srgbClr val="FF0000"/>
                </a:solidFill>
              </a:rPr>
              <a:t>Refer </a:t>
            </a:r>
            <a:r>
              <a:rPr lang="en-IN" sz="2000" b="1" i="1" dirty="0" smtClean="0">
                <a:solidFill>
                  <a:srgbClr val="FF0000"/>
                </a:solidFill>
              </a:rPr>
              <a:t>as </a:t>
            </a:r>
            <a:r>
              <a:rPr lang="en-IN" sz="2000" b="1" i="1" dirty="0">
                <a:solidFill>
                  <a:srgbClr val="FF0000"/>
                </a:solidFill>
              </a:rPr>
              <a:t>per the category – 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2.</a:t>
            </a:r>
            <a:r>
              <a:rPr lang="en-IN" sz="2400" b="1" dirty="0"/>
              <a:t> Passive architecture design 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List the strategies opted in the project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Impact </a:t>
            </a:r>
            <a:r>
              <a:rPr lang="en-US" sz="2400" dirty="0" smtClean="0"/>
              <a:t>analysis</a:t>
            </a:r>
            <a:endParaRPr lang="en-US" sz="2400" dirty="0"/>
          </a:p>
          <a:p>
            <a:endParaRPr lang="en-IN" sz="2400" b="1" dirty="0" smtClean="0"/>
          </a:p>
          <a:p>
            <a:r>
              <a:rPr lang="en-IN" sz="2400" b="1" dirty="0"/>
              <a:t>3. Sustainable building materials /technologies –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List the materials/technologies used in </a:t>
            </a:r>
            <a:r>
              <a:rPr lang="en-US" sz="2400" dirty="0" smtClean="0"/>
              <a:t>the project</a:t>
            </a:r>
          </a:p>
          <a:p>
            <a:pPr marL="1737360" lvl="2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Structural application</a:t>
            </a:r>
          </a:p>
          <a:p>
            <a:pPr marL="1737360" lvl="2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Materials used in wall</a:t>
            </a:r>
          </a:p>
          <a:p>
            <a:pPr marL="1737360" lvl="2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Materials used in roof</a:t>
            </a:r>
          </a:p>
          <a:p>
            <a:pPr marL="1737360" lvl="2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Interior finishes</a:t>
            </a:r>
          </a:p>
          <a:p>
            <a:pPr marL="1737360" lvl="2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Exterior finishes</a:t>
            </a:r>
            <a:endParaRPr lang="en-US" sz="2400" dirty="0"/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Reduction in embodied </a:t>
            </a:r>
            <a:r>
              <a:rPr lang="en-US" sz="2400" dirty="0" smtClean="0"/>
              <a:t>energy in structural application (%)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/>
              <a:t>Reduction in embodied energy in </a:t>
            </a:r>
            <a:r>
              <a:rPr lang="en-US" sz="2400" dirty="0" smtClean="0"/>
              <a:t>non-structural </a:t>
            </a:r>
            <a:r>
              <a:rPr lang="en-US" sz="2400" dirty="0"/>
              <a:t>application </a:t>
            </a:r>
            <a:r>
              <a:rPr lang="en-US" sz="2400" dirty="0" smtClean="0"/>
              <a:t>(%)</a:t>
            </a:r>
          </a:p>
          <a:p>
            <a:pPr marL="1097280" lvl="1" indent="-457200">
              <a:buFont typeface="Wingdings" panose="05000000000000000000" pitchFamily="2" charset="2"/>
              <a:buChar char="§"/>
            </a:pPr>
            <a:r>
              <a:rPr lang="en-US" sz="2400" dirty="0" smtClean="0"/>
              <a:t>Percentage of low energy material used in the project.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Summary</a:t>
            </a:r>
            <a:endParaRPr lang="en-IN" sz="2400" i="1" u="sng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65837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68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128" y="2357552"/>
            <a:ext cx="11521280" cy="704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i="1" dirty="0">
                <a:solidFill>
                  <a:srgbClr val="FF0000"/>
                </a:solidFill>
              </a:rPr>
              <a:t>Refer </a:t>
            </a:r>
            <a:r>
              <a:rPr lang="en-IN" sz="2000" b="1" i="1" dirty="0" smtClean="0">
                <a:solidFill>
                  <a:srgbClr val="FF0000"/>
                </a:solidFill>
              </a:rPr>
              <a:t>as </a:t>
            </a:r>
            <a:r>
              <a:rPr lang="en-IN" sz="2000" b="1" i="1" dirty="0">
                <a:solidFill>
                  <a:srgbClr val="FF0000"/>
                </a:solidFill>
              </a:rPr>
              <a:t>per the category – </a:t>
            </a:r>
          </a:p>
          <a:p>
            <a:endParaRPr lang="en-IN" sz="2400" b="1" dirty="0" smtClean="0"/>
          </a:p>
          <a:p>
            <a:r>
              <a:rPr lang="en-IN" sz="2400" b="1" dirty="0" smtClean="0"/>
              <a:t>4. Integrated </a:t>
            </a:r>
            <a:r>
              <a:rPr lang="en-IN" sz="2400" b="1" dirty="0"/>
              <a:t>water management –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Briefly describe the water management strategies to reduce </a:t>
            </a:r>
            <a:r>
              <a:rPr lang="en-US" sz="2400" dirty="0" smtClean="0"/>
              <a:t>building and landscape </a:t>
            </a:r>
            <a:r>
              <a:rPr lang="en-US" sz="2400" dirty="0"/>
              <a:t>water consumption. </a:t>
            </a:r>
            <a:endParaRPr lang="en-US" sz="2400" dirty="0" smtClean="0"/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Reduction in landscape water consumption (%) 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Reduction in </a:t>
            </a:r>
            <a:r>
              <a:rPr lang="en-US" sz="2400" dirty="0" smtClean="0"/>
              <a:t>building </a:t>
            </a:r>
            <a:r>
              <a:rPr lang="en-US" sz="2400" dirty="0"/>
              <a:t>water consumption (%) </a:t>
            </a:r>
            <a:endParaRPr lang="en-US" sz="2400" dirty="0" smtClean="0"/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List of native and exotic species planted on site.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Irrigation system installed in the project.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Water used for various purposes meets the Bureau of Indian Standards (BIS)</a:t>
            </a:r>
            <a:endParaRPr lang="en-IN" sz="2400" dirty="0"/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Recycling and reusing treated waste </a:t>
            </a:r>
            <a:r>
              <a:rPr lang="en-US" sz="2400" dirty="0" smtClean="0"/>
              <a:t>water in the project. 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Provision of rainwater harvesting pits and rainwater storage in the project.</a:t>
            </a:r>
            <a:endParaRPr lang="en-US" sz="2400" dirty="0"/>
          </a:p>
          <a:p>
            <a:endParaRPr lang="en-IN" sz="2400" b="1" dirty="0" smtClean="0"/>
          </a:p>
          <a:p>
            <a:r>
              <a:rPr lang="en-IN" sz="2400" b="1" dirty="0"/>
              <a:t>5. Renewable energy utilization (solar PV, solar hot water, wind, biomass etc.) –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Overall energy consumption of internal artificial lighting and space conditioning</a:t>
            </a:r>
            <a:endParaRPr lang="en-IN" sz="2400" dirty="0"/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Percentage of renewable energy system to offset the energy consumption for internal artificial lighting and space conditioning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Rated capacity of renewable energy system installed on site</a:t>
            </a:r>
          </a:p>
          <a:p>
            <a:endParaRPr lang="en-US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Summary</a:t>
            </a:r>
            <a:endParaRPr lang="en-IN" sz="2400" i="1" u="sng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65837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21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2128" y="2357552"/>
            <a:ext cx="1152128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000" b="1" i="1" dirty="0">
                <a:solidFill>
                  <a:srgbClr val="FF0000"/>
                </a:solidFill>
              </a:rPr>
              <a:t>Refer </a:t>
            </a:r>
            <a:r>
              <a:rPr lang="en-IN" sz="2000" b="1" i="1" dirty="0" smtClean="0">
                <a:solidFill>
                  <a:srgbClr val="FF0000"/>
                </a:solidFill>
              </a:rPr>
              <a:t>as </a:t>
            </a:r>
            <a:r>
              <a:rPr lang="en-IN" sz="2000" b="1" i="1" dirty="0">
                <a:solidFill>
                  <a:srgbClr val="FF0000"/>
                </a:solidFill>
              </a:rPr>
              <a:t>per the category – </a:t>
            </a:r>
          </a:p>
          <a:p>
            <a:endParaRPr lang="en-IN" sz="2400" b="1" dirty="0" smtClean="0"/>
          </a:p>
          <a:p>
            <a:r>
              <a:rPr lang="en-IN" sz="2400" b="1" dirty="0"/>
              <a:t>6. Site management (During construction) –</a:t>
            </a:r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List of key features of </a:t>
            </a:r>
            <a:r>
              <a:rPr lang="en-IN" sz="2400" dirty="0"/>
              <a:t>best site management practices opted during construction.</a:t>
            </a:r>
          </a:p>
          <a:p>
            <a:endParaRPr lang="en-IN" sz="2400" dirty="0"/>
          </a:p>
          <a:p>
            <a:r>
              <a:rPr lang="en-IN" sz="2400" b="1" dirty="0"/>
              <a:t>7. Construction workers health and safety (During construction) –</a:t>
            </a:r>
            <a:endParaRPr lang="en-IN" sz="2400" dirty="0"/>
          </a:p>
          <a:p>
            <a:pPr marL="982980" lvl="1" indent="-342900">
              <a:buFont typeface="Wingdings" panose="05000000000000000000" pitchFamily="2" charset="2"/>
              <a:buChar char="§"/>
            </a:pPr>
            <a:r>
              <a:rPr lang="en-US" sz="2400" dirty="0"/>
              <a:t>List of key features of the initiatives taken </a:t>
            </a:r>
            <a:r>
              <a:rPr lang="en-IN" sz="2400" dirty="0"/>
              <a:t>for construction workers working in the project</a:t>
            </a:r>
            <a:r>
              <a:rPr lang="en-IN" sz="2400" dirty="0" smtClean="0"/>
              <a:t>.</a:t>
            </a:r>
            <a:endParaRPr lang="en-IN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251088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0792" y="37568"/>
            <a:ext cx="1130808" cy="10330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52128" y="1272208"/>
            <a:ext cx="12449472" cy="560153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r>
              <a:rPr lang="en-US" sz="2800" b="1" dirty="0" smtClean="0"/>
              <a:t>Summary</a:t>
            </a:r>
            <a:endParaRPr lang="en-IN" sz="2400" i="1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11670792" cy="107058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265837"/>
            <a:ext cx="12801600" cy="646331"/>
          </a:xfrm>
          <a:prstGeom prst="rect">
            <a:avLst/>
          </a:prstGeom>
          <a:noFill/>
        </p:spPr>
        <p:txBody>
          <a:bodyPr wrap="square" lIns="128016" tIns="64008" rIns="128016" bIns="64008" rtlCol="0">
            <a:spAutoFit/>
          </a:bodyPr>
          <a:lstStyle/>
          <a:p>
            <a:pPr algn="ctr"/>
            <a:r>
              <a:rPr lang="en-US" sz="3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GRIHA Exemplary Performance </a:t>
            </a:r>
            <a:r>
              <a:rPr lang="en-US" sz="3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Awards</a:t>
            </a:r>
            <a:endParaRPr lang="en-IN" sz="3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78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625</TotalTime>
  <Words>464</Words>
  <Application>Microsoft Office PowerPoint</Application>
  <PresentationFormat>A3 Paper (297x420 mm)</PresentationFormat>
  <Paragraphs>143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Aakriti Sachdeva</dc:creator>
  <cp:lastModifiedBy>Sanchit Malik</cp:lastModifiedBy>
  <cp:revision>97</cp:revision>
  <cp:lastPrinted>2018-09-12T06:08:53Z</cp:lastPrinted>
  <dcterms:created xsi:type="dcterms:W3CDTF">2018-08-23T04:29:32Z</dcterms:created>
  <dcterms:modified xsi:type="dcterms:W3CDTF">2022-07-11T09:29:33Z</dcterms:modified>
</cp:coreProperties>
</file>